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1566" r:id="rId4"/>
    <p:sldId id="1533" r:id="rId5"/>
    <p:sldId id="1647" r:id="rId6"/>
    <p:sldId id="1680" r:id="rId7"/>
    <p:sldId id="1599" r:id="rId8"/>
    <p:sldId id="1581" r:id="rId9"/>
    <p:sldId id="1681" r:id="rId10"/>
    <p:sldId id="1682" r:id="rId11"/>
    <p:sldId id="1683" r:id="rId12"/>
    <p:sldId id="1691" r:id="rId13"/>
    <p:sldId id="1678" r:id="rId14"/>
    <p:sldId id="1684" r:id="rId15"/>
    <p:sldId id="1685" r:id="rId16"/>
    <p:sldId id="1637" r:id="rId17"/>
    <p:sldId id="1686" r:id="rId18"/>
    <p:sldId id="1688" r:id="rId19"/>
    <p:sldId id="1669" r:id="rId20"/>
    <p:sldId id="1610" r:id="rId21"/>
    <p:sldId id="1643" r:id="rId22"/>
    <p:sldId id="1658" r:id="rId23"/>
    <p:sldId id="1675" r:id="rId24"/>
    <p:sldId id="1690" r:id="rId25"/>
    <p:sldId id="1670" r:id="rId26"/>
    <p:sldId id="1673" r:id="rId27"/>
    <p:sldId id="1689" r:id="rId28"/>
    <p:sldId id="1651" r:id="rId29"/>
    <p:sldId id="1585" r:id="rId30"/>
    <p:sldId id="1687" r:id="rId31"/>
    <p:sldId id="1646" r:id="rId32"/>
    <p:sldId id="1632" r:id="rId33"/>
    <p:sldId id="1616" r:id="rId34"/>
    <p:sldId id="1619" r:id="rId35"/>
    <p:sldId id="1622" r:id="rId36"/>
    <p:sldId id="1623" r:id="rId37"/>
    <p:sldId id="1692" r:id="rId38"/>
    <p:sldId id="1624" r:id="rId39"/>
    <p:sldId id="1626" r:id="rId40"/>
    <p:sldId id="1628" r:id="rId41"/>
    <p:sldId id="1633" r:id="rId42"/>
    <p:sldId id="1630" r:id="rId43"/>
    <p:sldId id="1631" r:id="rId44"/>
    <p:sldId id="1617" r:id="rId45"/>
    <p:sldId id="164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3817" autoAdjust="0"/>
  </p:normalViewPr>
  <p:slideViewPr>
    <p:cSldViewPr snapToGrid="0" snapToObjects="1">
      <p:cViewPr varScale="1">
        <p:scale>
          <a:sx n="78" d="100"/>
          <a:sy n="78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B1EAAB9-2035-432F-8648-8262700522E9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69χ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156χ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532χ</a:t>
          </a:r>
        </a:p>
        <a:p>
          <a:r>
            <a:rPr lang="el-GR" b="1" dirty="0">
              <a:latin typeface="+mn-lt"/>
            </a:rPr>
            <a:t>(77%)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7χ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300χ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C294615F-91B7-484C-A569-9A6440A2B93E}" type="presOf" srcId="{F4E5DEB1-F32D-42B2-B82F-BAA4139BADD7}" destId="{670B754E-C896-4088-B04C-84F730F65D37}" srcOrd="0" destOrd="0" presId="urn:microsoft.com/office/officeart/2005/8/layout/equation1"/>
    <dgm:cxn modelId="{854B8971-B978-46EF-AE22-907FE1B82CC6}" type="presOf" srcId="{86F745AB-D2C6-4B68-82A0-00AA8CFA2000}" destId="{FCD60A63-329F-4616-ACF3-21958455DDB8}" srcOrd="0" destOrd="0" presId="urn:microsoft.com/office/officeart/2005/8/layout/equation1"/>
    <dgm:cxn modelId="{A1299478-6160-4434-909F-41FEE70E95B3}" type="presOf" srcId="{89627D0D-D094-4C1B-B536-81934CB97AFD}" destId="{03FA384B-8606-446F-B863-7C9891326A78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DC6E40DF-75E0-48BF-AEEC-7B6946F1BC62}" type="presOf" srcId="{1210A2A2-C6F6-4766-86CE-9E72EC36EB24}" destId="{9F29C26A-9E9D-4611-902F-DD75C0F7DACA}" srcOrd="0" destOrd="0" presId="urn:microsoft.com/office/officeart/2005/8/layout/equation1"/>
    <dgm:cxn modelId="{B59F8EDE-4111-4623-9D4E-021E65B344CA}" type="presOf" srcId="{ABA10E6C-9171-4A6F-98EA-299440B00DAD}" destId="{D3F546A5-5171-4E8A-8EAE-B258473985BC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935D6237-A837-4EB6-B474-577F50129B37}" type="presOf" srcId="{0B1EAAB9-2035-432F-8648-8262700522E9}" destId="{13DFEB32-BEAA-43D4-8420-832402BA4A34}" srcOrd="0" destOrd="0" presId="urn:microsoft.com/office/officeart/2005/8/layout/equation1"/>
    <dgm:cxn modelId="{1DC5AC8C-7FE7-46C8-BEA4-2A908E04C90C}" type="presOf" srcId="{B66C0663-5ABF-413B-A48F-BD912106BC2A}" destId="{F6EF7D04-C3C9-4740-BF2D-52E8FD05D7E2}" srcOrd="0" destOrd="0" presId="urn:microsoft.com/office/officeart/2005/8/layout/equation1"/>
    <dgm:cxn modelId="{EC28EB50-459F-4E98-A56F-72516CB6D77D}" type="presOf" srcId="{1AAAF98C-B376-48DD-B32C-09051C3870C6}" destId="{4A0A71D1-E3BA-4D98-9A49-5CD008C198C4}" srcOrd="0" destOrd="0" presId="urn:microsoft.com/office/officeart/2005/8/layout/equation1"/>
    <dgm:cxn modelId="{71D6808D-BC14-43C3-9C2A-E046917C9330}" type="presOf" srcId="{5AC99656-2B89-481A-AB65-EC3F5935ABF5}" destId="{480780DE-7FAD-4527-8675-05E641449FE1}" srcOrd="0" destOrd="0" presId="urn:microsoft.com/office/officeart/2005/8/layout/equation1"/>
    <dgm:cxn modelId="{C2928FE6-35D4-4585-AACD-2074E01820E0}" type="presOf" srcId="{00C559F7-DF0F-4150-AD11-717B2E191B31}" destId="{FC545151-7CA4-4760-B41B-DC70C9952FFD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0C10AF59-B36F-4642-BADB-5D6E9AF65CDD}" type="presParOf" srcId="{670B754E-C896-4088-B04C-84F730F65D37}" destId="{13DFEB32-BEAA-43D4-8420-832402BA4A34}" srcOrd="0" destOrd="0" presId="urn:microsoft.com/office/officeart/2005/8/layout/equation1"/>
    <dgm:cxn modelId="{04BC6CB3-DE92-4EEA-8E4A-87366930ACF6}" type="presParOf" srcId="{670B754E-C896-4088-B04C-84F730F65D37}" destId="{3CF2E5AE-1D0C-4A77-9682-35C0EAA9275B}" srcOrd="1" destOrd="0" presId="urn:microsoft.com/office/officeart/2005/8/layout/equation1"/>
    <dgm:cxn modelId="{B1805A71-EF1C-4A7B-95FE-66F305CAA205}" type="presParOf" srcId="{670B754E-C896-4088-B04C-84F730F65D37}" destId="{D3F546A5-5171-4E8A-8EAE-B258473985BC}" srcOrd="2" destOrd="0" presId="urn:microsoft.com/office/officeart/2005/8/layout/equation1"/>
    <dgm:cxn modelId="{C65B4C59-3649-444D-B9C0-9E5EF9B4F7F4}" type="presParOf" srcId="{670B754E-C896-4088-B04C-84F730F65D37}" destId="{8DB036C4-F3FC-4780-B6F8-EF9CC4AEAFAA}" srcOrd="3" destOrd="0" presId="urn:microsoft.com/office/officeart/2005/8/layout/equation1"/>
    <dgm:cxn modelId="{889AD4B5-7B88-4F4A-8483-6CB4FD596136}" type="presParOf" srcId="{670B754E-C896-4088-B04C-84F730F65D37}" destId="{4A0A71D1-E3BA-4D98-9A49-5CD008C198C4}" srcOrd="4" destOrd="0" presId="urn:microsoft.com/office/officeart/2005/8/layout/equation1"/>
    <dgm:cxn modelId="{A77A19BA-E790-4B81-BBCC-8540094562FF}" type="presParOf" srcId="{670B754E-C896-4088-B04C-84F730F65D37}" destId="{2B51B7A0-8623-41AE-BFC8-768DD75345FA}" srcOrd="5" destOrd="0" presId="urn:microsoft.com/office/officeart/2005/8/layout/equation1"/>
    <dgm:cxn modelId="{B21C28BC-6A32-4881-8EBD-D2A0464D4807}" type="presParOf" srcId="{670B754E-C896-4088-B04C-84F730F65D37}" destId="{FC545151-7CA4-4760-B41B-DC70C9952FFD}" srcOrd="6" destOrd="0" presId="urn:microsoft.com/office/officeart/2005/8/layout/equation1"/>
    <dgm:cxn modelId="{29C643EB-0CDF-4B73-B260-013A1AED695B}" type="presParOf" srcId="{670B754E-C896-4088-B04C-84F730F65D37}" destId="{565E511C-3603-4E16-BA14-5A9C9C5EAF48}" srcOrd="7" destOrd="0" presId="urn:microsoft.com/office/officeart/2005/8/layout/equation1"/>
    <dgm:cxn modelId="{7E538B2A-77E0-4AC7-A6A4-B73CCBCB80E5}" type="presParOf" srcId="{670B754E-C896-4088-B04C-84F730F65D37}" destId="{9F29C26A-9E9D-4611-902F-DD75C0F7DACA}" srcOrd="8" destOrd="0" presId="urn:microsoft.com/office/officeart/2005/8/layout/equation1"/>
    <dgm:cxn modelId="{C06716D9-86CC-4931-8449-56D7E2601909}" type="presParOf" srcId="{670B754E-C896-4088-B04C-84F730F65D37}" destId="{AB0EF22A-1038-4B3E-9D66-C039167674F3}" srcOrd="9" destOrd="0" presId="urn:microsoft.com/office/officeart/2005/8/layout/equation1"/>
    <dgm:cxn modelId="{FFA0B5AC-EB41-4FD6-872B-732F04429107}" type="presParOf" srcId="{670B754E-C896-4088-B04C-84F730F65D37}" destId="{480780DE-7FAD-4527-8675-05E641449FE1}" srcOrd="10" destOrd="0" presId="urn:microsoft.com/office/officeart/2005/8/layout/equation1"/>
    <dgm:cxn modelId="{018F41C4-5361-4B35-BF2A-9EBF77DB8C5B}" type="presParOf" srcId="{670B754E-C896-4088-B04C-84F730F65D37}" destId="{8A3D64DE-44C1-4F96-BB9A-44CCA16F9292}" srcOrd="11" destOrd="0" presId="urn:microsoft.com/office/officeart/2005/8/layout/equation1"/>
    <dgm:cxn modelId="{DF7E6AE7-BF5F-48AF-84F1-18F8574698E3}" type="presParOf" srcId="{670B754E-C896-4088-B04C-84F730F65D37}" destId="{FCD60A63-329F-4616-ACF3-21958455DDB8}" srcOrd="12" destOrd="0" presId="urn:microsoft.com/office/officeart/2005/8/layout/equation1"/>
    <dgm:cxn modelId="{FDB8CEEB-90FF-46A1-9796-D808DEA660FC}" type="presParOf" srcId="{670B754E-C896-4088-B04C-84F730F65D37}" destId="{CA57A9AC-811D-41B5-BA62-1675C39AD1A5}" srcOrd="13" destOrd="0" presId="urn:microsoft.com/office/officeart/2005/8/layout/equation1"/>
    <dgm:cxn modelId="{74299DD1-12A9-4193-8B0A-E5B4C58A5D4B}" type="presParOf" srcId="{670B754E-C896-4088-B04C-84F730F65D37}" destId="{F6EF7D04-C3C9-4740-BF2D-52E8FD05D7E2}" srcOrd="14" destOrd="0" presId="urn:microsoft.com/office/officeart/2005/8/layout/equation1"/>
    <dgm:cxn modelId="{EDABA8A5-AA37-41BE-8267-F31EDF3EBFDE}" type="presParOf" srcId="{670B754E-C896-4088-B04C-84F730F65D37}" destId="{4613585F-B1B0-45A9-89F7-2F279129476F}" srcOrd="15" destOrd="0" presId="urn:microsoft.com/office/officeart/2005/8/layout/equation1"/>
    <dgm:cxn modelId="{9180130B-8C02-426F-B601-3E4E8DE094C8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0B1EAAB9-2035-432F-8648-8262700522E9}">
      <dgm:prSet phldrT="[Κείμενο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26χ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66χ  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+mn-lt"/>
            </a:rPr>
            <a:t>1</a:t>
          </a:r>
          <a:r>
            <a:rPr lang="el-GR" b="1" dirty="0">
              <a:latin typeface="+mn-lt"/>
            </a:rPr>
            <a:t>70χ</a:t>
          </a:r>
        </a:p>
        <a:p>
          <a:r>
            <a:rPr lang="el-GR" b="1" dirty="0">
              <a:latin typeface="+mn-lt"/>
            </a:rPr>
            <a:t>(</a:t>
          </a:r>
          <a:r>
            <a:rPr lang="en-US" b="1" dirty="0">
              <a:latin typeface="+mn-lt"/>
            </a:rPr>
            <a:t>65</a:t>
          </a:r>
          <a:r>
            <a:rPr lang="el-GR" b="1" dirty="0">
              <a:latin typeface="+mn-lt"/>
            </a:rPr>
            <a:t>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2χ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76χ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20262-B2B6-45BF-B581-6F46A4CC1841}" type="presOf" srcId="{F4E5DEB1-F32D-42B2-B82F-BAA4139BADD7}" destId="{670B754E-C896-4088-B04C-84F730F65D37}" srcOrd="0" destOrd="0" presId="urn:microsoft.com/office/officeart/2005/8/layout/equation1"/>
    <dgm:cxn modelId="{9C9BF9DF-859F-4B7A-BDBD-72BB01ADE0A5}" type="presOf" srcId="{5AC99656-2B89-481A-AB65-EC3F5935ABF5}" destId="{480780DE-7FAD-4527-8675-05E641449FE1}" srcOrd="0" destOrd="0" presId="urn:microsoft.com/office/officeart/2005/8/layout/equation1"/>
    <dgm:cxn modelId="{34AE40C2-4AB9-4F4A-9DC7-E0BF8DFA1CC7}" type="presOf" srcId="{86F745AB-D2C6-4B68-82A0-00AA8CFA2000}" destId="{FCD60A63-329F-4616-ACF3-21958455DDB8}" srcOrd="0" destOrd="0" presId="urn:microsoft.com/office/officeart/2005/8/layout/equation1"/>
    <dgm:cxn modelId="{0BAF29A0-B06C-4C2D-8F31-E2D415FAF6CA}" type="presOf" srcId="{00C559F7-DF0F-4150-AD11-717B2E191B31}" destId="{FC545151-7CA4-4760-B41B-DC70C9952FFD}" srcOrd="0" destOrd="0" presId="urn:microsoft.com/office/officeart/2005/8/layout/equation1"/>
    <dgm:cxn modelId="{A16D61EC-1AF8-403B-AE59-D6D6F8D1FB53}" type="presOf" srcId="{B66C0663-5ABF-413B-A48F-BD912106BC2A}" destId="{F6EF7D04-C3C9-4740-BF2D-52E8FD05D7E2}" srcOrd="0" destOrd="0" presId="urn:microsoft.com/office/officeart/2005/8/layout/equation1"/>
    <dgm:cxn modelId="{38376636-8AF2-4B72-9739-33885FA928E3}" type="presOf" srcId="{1AAAF98C-B376-48DD-B32C-09051C3870C6}" destId="{4A0A71D1-E3BA-4D98-9A49-5CD008C198C4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3D1E4100-19DA-4491-A3FB-05311910DDA8}" type="presOf" srcId="{0B1EAAB9-2035-432F-8648-8262700522E9}" destId="{13DFEB32-BEAA-43D4-8420-832402BA4A34}" srcOrd="0" destOrd="0" presId="urn:microsoft.com/office/officeart/2005/8/layout/equation1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815884F1-F9A6-4A90-964B-98F56A8DDC9C}" type="presOf" srcId="{1210A2A2-C6F6-4766-86CE-9E72EC36EB24}" destId="{9F29C26A-9E9D-4611-902F-DD75C0F7DACA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5019C8A0-0D02-4FFF-8147-FABAEF03630B}" type="presOf" srcId="{ABA10E6C-9171-4A6F-98EA-299440B00DAD}" destId="{D3F546A5-5171-4E8A-8EAE-B258473985BC}" srcOrd="0" destOrd="0" presId="urn:microsoft.com/office/officeart/2005/8/layout/equation1"/>
    <dgm:cxn modelId="{5307F9BA-050D-44A4-8910-A6B78F702BCF}" type="presOf" srcId="{89627D0D-D094-4C1B-B536-81934CB97AFD}" destId="{03FA384B-8606-446F-B863-7C9891326A78}" srcOrd="0" destOrd="0" presId="urn:microsoft.com/office/officeart/2005/8/layout/equation1"/>
    <dgm:cxn modelId="{60EFD231-9007-4D76-8897-FB24BFA0A378}" type="presParOf" srcId="{670B754E-C896-4088-B04C-84F730F65D37}" destId="{13DFEB32-BEAA-43D4-8420-832402BA4A34}" srcOrd="0" destOrd="0" presId="urn:microsoft.com/office/officeart/2005/8/layout/equation1"/>
    <dgm:cxn modelId="{A21AA406-6AAC-4CBF-B6FD-D171A7C963FE}" type="presParOf" srcId="{670B754E-C896-4088-B04C-84F730F65D37}" destId="{3CF2E5AE-1D0C-4A77-9682-35C0EAA9275B}" srcOrd="1" destOrd="0" presId="urn:microsoft.com/office/officeart/2005/8/layout/equation1"/>
    <dgm:cxn modelId="{A190396C-6579-428E-84CF-2C1CFB2898E6}" type="presParOf" srcId="{670B754E-C896-4088-B04C-84F730F65D37}" destId="{D3F546A5-5171-4E8A-8EAE-B258473985BC}" srcOrd="2" destOrd="0" presId="urn:microsoft.com/office/officeart/2005/8/layout/equation1"/>
    <dgm:cxn modelId="{096D0228-6B38-4AB8-9C14-DAFC5D235CF5}" type="presParOf" srcId="{670B754E-C896-4088-B04C-84F730F65D37}" destId="{8DB036C4-F3FC-4780-B6F8-EF9CC4AEAFAA}" srcOrd="3" destOrd="0" presId="urn:microsoft.com/office/officeart/2005/8/layout/equation1"/>
    <dgm:cxn modelId="{6AF2513D-9E7E-4055-A583-C432DA225444}" type="presParOf" srcId="{670B754E-C896-4088-B04C-84F730F65D37}" destId="{4A0A71D1-E3BA-4D98-9A49-5CD008C198C4}" srcOrd="4" destOrd="0" presId="urn:microsoft.com/office/officeart/2005/8/layout/equation1"/>
    <dgm:cxn modelId="{1DC96891-C6B8-4B93-8530-174DF0C890A4}" type="presParOf" srcId="{670B754E-C896-4088-B04C-84F730F65D37}" destId="{2B51B7A0-8623-41AE-BFC8-768DD75345FA}" srcOrd="5" destOrd="0" presId="urn:microsoft.com/office/officeart/2005/8/layout/equation1"/>
    <dgm:cxn modelId="{4BA03791-936D-4DA4-9BC2-C5E898BC8356}" type="presParOf" srcId="{670B754E-C896-4088-B04C-84F730F65D37}" destId="{FC545151-7CA4-4760-B41B-DC70C9952FFD}" srcOrd="6" destOrd="0" presId="urn:microsoft.com/office/officeart/2005/8/layout/equation1"/>
    <dgm:cxn modelId="{0E84DB43-FCC0-49E7-918A-899EAADBBDC2}" type="presParOf" srcId="{670B754E-C896-4088-B04C-84F730F65D37}" destId="{565E511C-3603-4E16-BA14-5A9C9C5EAF48}" srcOrd="7" destOrd="0" presId="urn:microsoft.com/office/officeart/2005/8/layout/equation1"/>
    <dgm:cxn modelId="{3C24F468-51FA-43ED-8EDC-43DE2014765E}" type="presParOf" srcId="{670B754E-C896-4088-B04C-84F730F65D37}" destId="{9F29C26A-9E9D-4611-902F-DD75C0F7DACA}" srcOrd="8" destOrd="0" presId="urn:microsoft.com/office/officeart/2005/8/layout/equation1"/>
    <dgm:cxn modelId="{7E648EF4-4572-44A8-959C-1599553FCCBD}" type="presParOf" srcId="{670B754E-C896-4088-B04C-84F730F65D37}" destId="{AB0EF22A-1038-4B3E-9D66-C039167674F3}" srcOrd="9" destOrd="0" presId="urn:microsoft.com/office/officeart/2005/8/layout/equation1"/>
    <dgm:cxn modelId="{2BD09311-597D-4DD3-9C0B-FA1DAF8A89FF}" type="presParOf" srcId="{670B754E-C896-4088-B04C-84F730F65D37}" destId="{480780DE-7FAD-4527-8675-05E641449FE1}" srcOrd="10" destOrd="0" presId="urn:microsoft.com/office/officeart/2005/8/layout/equation1"/>
    <dgm:cxn modelId="{C7FA7CAF-615F-40E0-971B-EC30A841C8B2}" type="presParOf" srcId="{670B754E-C896-4088-B04C-84F730F65D37}" destId="{8A3D64DE-44C1-4F96-BB9A-44CCA16F9292}" srcOrd="11" destOrd="0" presId="urn:microsoft.com/office/officeart/2005/8/layout/equation1"/>
    <dgm:cxn modelId="{85945688-14B9-4FED-B8E8-705370E3FC3F}" type="presParOf" srcId="{670B754E-C896-4088-B04C-84F730F65D37}" destId="{FCD60A63-329F-4616-ACF3-21958455DDB8}" srcOrd="12" destOrd="0" presId="urn:microsoft.com/office/officeart/2005/8/layout/equation1"/>
    <dgm:cxn modelId="{834DF83C-D3B5-46AD-93D0-1867CD05DC13}" type="presParOf" srcId="{670B754E-C896-4088-B04C-84F730F65D37}" destId="{CA57A9AC-811D-41B5-BA62-1675C39AD1A5}" srcOrd="13" destOrd="0" presId="urn:microsoft.com/office/officeart/2005/8/layout/equation1"/>
    <dgm:cxn modelId="{393A130B-6237-4F1A-88B0-88287D858411}" type="presParOf" srcId="{670B754E-C896-4088-B04C-84F730F65D37}" destId="{F6EF7D04-C3C9-4740-BF2D-52E8FD05D7E2}" srcOrd="14" destOrd="0" presId="urn:microsoft.com/office/officeart/2005/8/layout/equation1"/>
    <dgm:cxn modelId="{47205FA4-F920-4CC8-9E2C-8CDD3E1C70AF}" type="presParOf" srcId="{670B754E-C896-4088-B04C-84F730F65D37}" destId="{4613585F-B1B0-45A9-89F7-2F279129476F}" srcOrd="15" destOrd="0" presId="urn:microsoft.com/office/officeart/2005/8/layout/equation1"/>
    <dgm:cxn modelId="{2D095016-063A-42AC-B872-CBA245E95066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69χ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  <a:ea typeface="+mn-ea"/>
              <a:cs typeface="+mn-cs"/>
            </a:rPr>
            <a:t>156χ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7χ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300χ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532χ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(77%)</a:t>
          </a:r>
        </a:p>
      </dsp:txBody>
      <dsp:txXfrm>
        <a:off x="7262216" y="559927"/>
        <a:ext cx="720882" cy="7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26χ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  <a:ea typeface="+mn-ea"/>
              <a:cs typeface="+mn-cs"/>
            </a:rPr>
            <a:t>66χ  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2χ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3">
            <a:shade val="90000"/>
            <a:hueOff val="624728"/>
            <a:satOff val="-14336"/>
            <a:lumOff val="35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76χ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n-lt"/>
            </a:rPr>
            <a:t>1</a:t>
          </a:r>
          <a:r>
            <a:rPr lang="el-GR" sz="2000" b="1" kern="1200" dirty="0">
              <a:latin typeface="+mn-lt"/>
            </a:rPr>
            <a:t>70χ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+mn-lt"/>
            </a:rPr>
            <a:t>(</a:t>
          </a:r>
          <a:r>
            <a:rPr lang="en-US" sz="2000" b="1" kern="1200" dirty="0">
              <a:latin typeface="+mn-lt"/>
            </a:rPr>
            <a:t>65</a:t>
          </a:r>
          <a:r>
            <a:rPr lang="el-GR" sz="2000" b="1" kern="1200" dirty="0">
              <a:latin typeface="+mn-lt"/>
            </a:rPr>
            <a:t>%)</a:t>
          </a:r>
        </a:p>
      </dsp:txBody>
      <dsp:txXfrm>
        <a:off x="7262216" y="559927"/>
        <a:ext cx="720882" cy="72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Ενίσχυση σε προσωπικό και υποδομές για την διατήρηση του υγειονομικού πλεονεκτήματος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Αποφυγή δευτερογενών κρίσεων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Σαφήνεια σχεδιασμού για την διασφάλιση της εμπιστοσύνης αγορών και επιχειρηματικού κόσμου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Εξειδίκευση και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στοχευμένη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λήψη μέτρων για δίκαιη κατανομή των βαρών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Πυξίδα μας η γρήγορη ανάκαμψη και βιώσιμη ανάπτυξη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jp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974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CFFE79-316F-4696-A586-FCDE0BFB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2DF118-3518-41E0-906A-E7D837842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3AE5B8-DD09-441C-82CF-6C774ED7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3B81CD-5318-413B-81EC-15F21490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64DFB17-1D78-4615-80BB-ACA981CE5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52BB3-3FBF-4DF9-A65F-0D1072CA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75815B-0232-42E4-8D85-8A12C0C93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t>20-May-20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t>20-May-20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t>20-May-20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1CEFFF7-BB5B-4C23-B453-29F183E8721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t>20-May-20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tags" Target="../tags/tag36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35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9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4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46920FD-0316-41E6-AED9-727435DA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4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703;p5">
            <a:extLst>
              <a:ext uri="{FF2B5EF4-FFF2-40B4-BE49-F238E27FC236}">
                <a16:creationId xmlns:a16="http://schemas.microsoft.com/office/drawing/2014/main" id="{DF7D84EF-9C45-44EA-B521-7C9D13C474DF}"/>
              </a:ext>
            </a:extLst>
          </p:cNvPr>
          <p:cNvSpPr/>
          <p:nvPr/>
        </p:nvSpPr>
        <p:spPr>
          <a:xfrm>
            <a:off x="609209" y="2973846"/>
            <a:ext cx="2036835" cy="32195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Προώθηση</a:t>
            </a: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έρευνας και καινοτομίας σε προϊόντα και υπηρεσίες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B153247-5FB6-4C61-BE9A-5B6DC7618F7E}"/>
              </a:ext>
            </a:extLst>
          </p:cNvPr>
          <p:cNvSpPr/>
          <p:nvPr/>
        </p:nvSpPr>
        <p:spPr>
          <a:xfrm>
            <a:off x="609209" y="2875671"/>
            <a:ext cx="1892946" cy="662791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Καινοτομία - Τεχνολογία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62A17F-DF13-4C8A-955D-034DAF59D604}"/>
              </a:ext>
            </a:extLst>
          </p:cNvPr>
          <p:cNvSpPr/>
          <p:nvPr/>
        </p:nvSpPr>
        <p:spPr>
          <a:xfrm>
            <a:off x="447343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Google Shape;703;p5">
            <a:extLst>
              <a:ext uri="{FF2B5EF4-FFF2-40B4-BE49-F238E27FC236}">
                <a16:creationId xmlns:a16="http://schemas.microsoft.com/office/drawing/2014/main" id="{5E7AD2CE-9597-4026-8148-048A3D54B046}"/>
              </a:ext>
            </a:extLst>
          </p:cNvPr>
          <p:cNvSpPr/>
          <p:nvPr/>
        </p:nvSpPr>
        <p:spPr>
          <a:xfrm>
            <a:off x="2843396" y="2973846"/>
            <a:ext cx="2036835" cy="3219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r>
              <a:rPr lang="el-GR" sz="1600" dirty="0">
                <a:solidFill>
                  <a:prstClr val="white"/>
                </a:solidFill>
                <a:cs typeface="Arial"/>
              </a:rPr>
              <a:t>Κατεύθυνση προς μηδενισμό εκπομπών αερίων και κυκλική οικονομία</a:t>
            </a:r>
            <a:endParaRPr lang="el-GR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5158CA60-1BD6-4778-BC41-8ED67F724B10}"/>
              </a:ext>
            </a:extLst>
          </p:cNvPr>
          <p:cNvSpPr/>
          <p:nvPr/>
        </p:nvSpPr>
        <p:spPr>
          <a:xfrm>
            <a:off x="284339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Πράσινη οικονομία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0B8C4A-5B3F-4531-B4EC-D47AE676119C}"/>
              </a:ext>
            </a:extLst>
          </p:cNvPr>
          <p:cNvSpPr/>
          <p:nvPr/>
        </p:nvSpPr>
        <p:spPr>
          <a:xfrm>
            <a:off x="268153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Google Shape;703;p5">
            <a:extLst>
              <a:ext uri="{FF2B5EF4-FFF2-40B4-BE49-F238E27FC236}">
                <a16:creationId xmlns:a16="http://schemas.microsoft.com/office/drawing/2014/main" id="{0598F012-2615-4A8D-BB8A-401001904931}"/>
              </a:ext>
            </a:extLst>
          </p:cNvPr>
          <p:cNvSpPr/>
          <p:nvPr/>
        </p:nvSpPr>
        <p:spPr>
          <a:xfrm>
            <a:off x="5077583" y="2973846"/>
            <a:ext cx="2036835" cy="3219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Επίτευξη πλεονασματικού εξωτερικού ισοζυγίου</a:t>
            </a:r>
          </a:p>
        </p:txBody>
      </p:sp>
      <p:sp>
        <p:nvSpPr>
          <p:cNvPr id="16" name="Google Shape;703;p5">
            <a:extLst>
              <a:ext uri="{FF2B5EF4-FFF2-40B4-BE49-F238E27FC236}">
                <a16:creationId xmlns:a16="http://schemas.microsoft.com/office/drawing/2014/main" id="{77C795EF-B91A-4189-8179-7DFD37C669DB}"/>
              </a:ext>
            </a:extLst>
          </p:cNvPr>
          <p:cNvSpPr/>
          <p:nvPr/>
        </p:nvSpPr>
        <p:spPr>
          <a:xfrm>
            <a:off x="7311770" y="2973846"/>
            <a:ext cx="2036835" cy="3219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sym typeface="Arial"/>
              </a:rPr>
              <a:t>Επενδύσεις σε περιοχές με αυξημένη προστιθέμενη αξία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2B55BCAC-FCA8-4F36-800C-A14393623391}"/>
              </a:ext>
            </a:extLst>
          </p:cNvPr>
          <p:cNvSpPr/>
          <p:nvPr/>
        </p:nvSpPr>
        <p:spPr>
          <a:xfrm>
            <a:off x="7311770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Νέοι τομείς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2BB28C-B866-44A2-B11A-E6BAF23E376D}"/>
              </a:ext>
            </a:extLst>
          </p:cNvPr>
          <p:cNvSpPr/>
          <p:nvPr/>
        </p:nvSpPr>
        <p:spPr>
          <a:xfrm>
            <a:off x="7149904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CF864D83-F76C-483B-8C61-D55BB0E0D4E1}"/>
              </a:ext>
            </a:extLst>
          </p:cNvPr>
          <p:cNvSpPr/>
          <p:nvPr/>
        </p:nvSpPr>
        <p:spPr>
          <a:xfrm>
            <a:off x="9545956" y="2973846"/>
            <a:ext cx="2036835" cy="3219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Δημιουργία επιχειρηματικών συνδυασμών που μπορούν να ανταγωνιστούν στο εξωτερικό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0A373EB0-171D-4780-8C7E-6D9D86F7E5B3}"/>
              </a:ext>
            </a:extLst>
          </p:cNvPr>
          <p:cNvSpPr/>
          <p:nvPr/>
        </p:nvSpPr>
        <p:spPr>
          <a:xfrm>
            <a:off x="954595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Οικοσυστήματα</a:t>
            </a:r>
            <a:endParaRPr lang="en-GB" sz="16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37C7EB-348C-460A-A336-7EBE3C6C3FBC}"/>
              </a:ext>
            </a:extLst>
          </p:cNvPr>
          <p:cNvSpPr/>
          <p:nvPr/>
        </p:nvSpPr>
        <p:spPr>
          <a:xfrm>
            <a:off x="938409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C99BDC18-B933-4367-A8C0-EC49276FCF81}"/>
              </a:ext>
            </a:extLst>
          </p:cNvPr>
          <p:cNvSpPr/>
          <p:nvPr/>
        </p:nvSpPr>
        <p:spPr>
          <a:xfrm>
            <a:off x="5077361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Εξωστρέφεια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E4F678-1A77-46DB-9D64-76FE8E607EA4}"/>
              </a:ext>
            </a:extLst>
          </p:cNvPr>
          <p:cNvSpPr/>
          <p:nvPr/>
        </p:nvSpPr>
        <p:spPr>
          <a:xfrm>
            <a:off x="4915717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187531-A80D-479B-A5F3-59DD2EE75BFF}"/>
              </a:ext>
            </a:extLst>
          </p:cNvPr>
          <p:cNvGrpSpPr>
            <a:grpSpLocks noChangeAspect="1"/>
          </p:cNvGrpSpPr>
          <p:nvPr/>
        </p:nvGrpSpPr>
        <p:grpSpPr>
          <a:xfrm>
            <a:off x="7468957" y="3650049"/>
            <a:ext cx="770168" cy="770168"/>
            <a:chOff x="8593211" y="2899480"/>
            <a:chExt cx="900000" cy="90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5AE3ED-C638-4351-BE0D-272FD4E9B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211" y="2899480"/>
              <a:ext cx="900000" cy="900000"/>
              <a:chOff x="7040017" y="2411017"/>
              <a:chExt cx="206140" cy="206140"/>
            </a:xfrm>
            <a:solidFill>
              <a:schemeClr val="tx1"/>
            </a:solidFill>
          </p:grpSpPr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7D732575-452C-4982-A94D-61538975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266" y="2411017"/>
                <a:ext cx="36572" cy="39898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52D7C5AB-F138-4B35-BED3-7A09119C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335" y="2411017"/>
                <a:ext cx="36572" cy="39898"/>
              </a:xfrm>
              <a:custGeom>
                <a:avLst/>
                <a:gdLst>
                  <a:gd name="T0" fmla="*/ 11 w 11"/>
                  <a:gd name="T1" fmla="*/ 8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B86FF04F-8F4A-45A5-A46F-94FE5B988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017" y="2411017"/>
                <a:ext cx="206140" cy="206140"/>
              </a:xfrm>
              <a:custGeom>
                <a:avLst/>
                <a:gdLst>
                  <a:gd name="T0" fmla="*/ 100 w 192"/>
                  <a:gd name="T1" fmla="*/ 41 h 192"/>
                  <a:gd name="T2" fmla="*/ 100 w 192"/>
                  <a:gd name="T3" fmla="*/ 16 h 192"/>
                  <a:gd name="T4" fmla="*/ 107 w 192"/>
                  <a:gd name="T5" fmla="*/ 24 h 192"/>
                  <a:gd name="T6" fmla="*/ 113 w 192"/>
                  <a:gd name="T7" fmla="*/ 18 h 192"/>
                  <a:gd name="T8" fmla="*/ 96 w 192"/>
                  <a:gd name="T9" fmla="*/ 0 h 192"/>
                  <a:gd name="T10" fmla="*/ 79 w 192"/>
                  <a:gd name="T11" fmla="*/ 17 h 192"/>
                  <a:gd name="T12" fmla="*/ 85 w 192"/>
                  <a:gd name="T13" fmla="*/ 23 h 192"/>
                  <a:gd name="T14" fmla="*/ 92 w 192"/>
                  <a:gd name="T15" fmla="*/ 16 h 192"/>
                  <a:gd name="T16" fmla="*/ 92 w 192"/>
                  <a:gd name="T17" fmla="*/ 41 h 192"/>
                  <a:gd name="T18" fmla="*/ 0 w 192"/>
                  <a:gd name="T19" fmla="*/ 41 h 192"/>
                  <a:gd name="T20" fmla="*/ 0 w 192"/>
                  <a:gd name="T21" fmla="*/ 133 h 192"/>
                  <a:gd name="T22" fmla="*/ 0 w 192"/>
                  <a:gd name="T23" fmla="*/ 141 h 192"/>
                  <a:gd name="T24" fmla="*/ 0 w 192"/>
                  <a:gd name="T25" fmla="*/ 158 h 192"/>
                  <a:gd name="T26" fmla="*/ 0 w 192"/>
                  <a:gd name="T27" fmla="*/ 167 h 192"/>
                  <a:gd name="T28" fmla="*/ 0 w 192"/>
                  <a:gd name="T29" fmla="*/ 192 h 192"/>
                  <a:gd name="T30" fmla="*/ 192 w 192"/>
                  <a:gd name="T31" fmla="*/ 192 h 192"/>
                  <a:gd name="T32" fmla="*/ 192 w 192"/>
                  <a:gd name="T33" fmla="*/ 167 h 192"/>
                  <a:gd name="T34" fmla="*/ 192 w 192"/>
                  <a:gd name="T35" fmla="*/ 158 h 192"/>
                  <a:gd name="T36" fmla="*/ 192 w 192"/>
                  <a:gd name="T37" fmla="*/ 141 h 192"/>
                  <a:gd name="T38" fmla="*/ 192 w 192"/>
                  <a:gd name="T39" fmla="*/ 133 h 192"/>
                  <a:gd name="T40" fmla="*/ 192 w 192"/>
                  <a:gd name="T41" fmla="*/ 41 h 192"/>
                  <a:gd name="T42" fmla="*/ 100 w 192"/>
                  <a:gd name="T43" fmla="*/ 41 h 192"/>
                  <a:gd name="T44" fmla="*/ 184 w 192"/>
                  <a:gd name="T45" fmla="*/ 109 h 192"/>
                  <a:gd name="T46" fmla="*/ 160 w 192"/>
                  <a:gd name="T47" fmla="*/ 133 h 192"/>
                  <a:gd name="T48" fmla="*/ 32 w 192"/>
                  <a:gd name="T49" fmla="*/ 133 h 192"/>
                  <a:gd name="T50" fmla="*/ 8 w 192"/>
                  <a:gd name="T51" fmla="*/ 109 h 192"/>
                  <a:gd name="T52" fmla="*/ 8 w 192"/>
                  <a:gd name="T53" fmla="*/ 73 h 192"/>
                  <a:gd name="T54" fmla="*/ 32 w 192"/>
                  <a:gd name="T55" fmla="*/ 49 h 192"/>
                  <a:gd name="T56" fmla="*/ 160 w 192"/>
                  <a:gd name="T57" fmla="*/ 49 h 192"/>
                  <a:gd name="T58" fmla="*/ 184 w 192"/>
                  <a:gd name="T59" fmla="*/ 73 h 192"/>
                  <a:gd name="T60" fmla="*/ 184 w 192"/>
                  <a:gd name="T61" fmla="*/ 109 h 192"/>
                  <a:gd name="T62" fmla="*/ 184 w 192"/>
                  <a:gd name="T63" fmla="*/ 65 h 192"/>
                  <a:gd name="T64" fmla="*/ 169 w 192"/>
                  <a:gd name="T65" fmla="*/ 49 h 192"/>
                  <a:gd name="T66" fmla="*/ 184 w 192"/>
                  <a:gd name="T67" fmla="*/ 49 h 192"/>
                  <a:gd name="T68" fmla="*/ 184 w 192"/>
                  <a:gd name="T69" fmla="*/ 65 h 192"/>
                  <a:gd name="T70" fmla="*/ 23 w 192"/>
                  <a:gd name="T71" fmla="*/ 49 h 192"/>
                  <a:gd name="T72" fmla="*/ 8 w 192"/>
                  <a:gd name="T73" fmla="*/ 65 h 192"/>
                  <a:gd name="T74" fmla="*/ 8 w 192"/>
                  <a:gd name="T75" fmla="*/ 49 h 192"/>
                  <a:gd name="T76" fmla="*/ 23 w 192"/>
                  <a:gd name="T77" fmla="*/ 49 h 192"/>
                  <a:gd name="T78" fmla="*/ 8 w 192"/>
                  <a:gd name="T79" fmla="*/ 117 h 192"/>
                  <a:gd name="T80" fmla="*/ 23 w 192"/>
                  <a:gd name="T81" fmla="*/ 133 h 192"/>
                  <a:gd name="T82" fmla="*/ 8 w 192"/>
                  <a:gd name="T83" fmla="*/ 133 h 192"/>
                  <a:gd name="T84" fmla="*/ 8 w 192"/>
                  <a:gd name="T85" fmla="*/ 117 h 192"/>
                  <a:gd name="T86" fmla="*/ 184 w 192"/>
                  <a:gd name="T87" fmla="*/ 184 h 192"/>
                  <a:gd name="T88" fmla="*/ 8 w 192"/>
                  <a:gd name="T89" fmla="*/ 184 h 192"/>
                  <a:gd name="T90" fmla="*/ 8 w 192"/>
                  <a:gd name="T91" fmla="*/ 167 h 192"/>
                  <a:gd name="T92" fmla="*/ 184 w 192"/>
                  <a:gd name="T93" fmla="*/ 167 h 192"/>
                  <a:gd name="T94" fmla="*/ 184 w 192"/>
                  <a:gd name="T95" fmla="*/ 184 h 192"/>
                  <a:gd name="T96" fmla="*/ 184 w 192"/>
                  <a:gd name="T97" fmla="*/ 158 h 192"/>
                  <a:gd name="T98" fmla="*/ 8 w 192"/>
                  <a:gd name="T99" fmla="*/ 158 h 192"/>
                  <a:gd name="T100" fmla="*/ 8 w 192"/>
                  <a:gd name="T101" fmla="*/ 141 h 192"/>
                  <a:gd name="T102" fmla="*/ 184 w 192"/>
                  <a:gd name="T103" fmla="*/ 141 h 192"/>
                  <a:gd name="T104" fmla="*/ 184 w 192"/>
                  <a:gd name="T105" fmla="*/ 158 h 192"/>
                  <a:gd name="T106" fmla="*/ 169 w 192"/>
                  <a:gd name="T107" fmla="*/ 133 h 192"/>
                  <a:gd name="T108" fmla="*/ 184 w 192"/>
                  <a:gd name="T109" fmla="*/ 117 h 192"/>
                  <a:gd name="T110" fmla="*/ 184 w 192"/>
                  <a:gd name="T111" fmla="*/ 133 h 192"/>
                  <a:gd name="T112" fmla="*/ 169 w 192"/>
                  <a:gd name="T113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192">
                    <a:moveTo>
                      <a:pt x="100" y="41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8"/>
                      <a:pt x="192" y="158"/>
                      <a:pt x="192" y="158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33"/>
                      <a:pt x="192" y="133"/>
                      <a:pt x="192" y="133"/>
                    </a:cubicBezTo>
                    <a:cubicBezTo>
                      <a:pt x="192" y="41"/>
                      <a:pt x="192" y="41"/>
                      <a:pt x="192" y="41"/>
                    </a:cubicBezTo>
                    <a:lnTo>
                      <a:pt x="100" y="41"/>
                    </a:lnTo>
                    <a:close/>
                    <a:moveTo>
                      <a:pt x="184" y="109"/>
                    </a:moveTo>
                    <a:cubicBezTo>
                      <a:pt x="172" y="111"/>
                      <a:pt x="162" y="120"/>
                      <a:pt x="160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0" y="120"/>
                      <a:pt x="20" y="111"/>
                      <a:pt x="8" y="109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20" y="71"/>
                      <a:pt x="30" y="62"/>
                      <a:pt x="32" y="49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62" y="62"/>
                      <a:pt x="172" y="71"/>
                      <a:pt x="184" y="73"/>
                    </a:cubicBezTo>
                    <a:lnTo>
                      <a:pt x="184" y="109"/>
                    </a:lnTo>
                    <a:close/>
                    <a:moveTo>
                      <a:pt x="184" y="65"/>
                    </a:moveTo>
                    <a:cubicBezTo>
                      <a:pt x="176" y="63"/>
                      <a:pt x="170" y="57"/>
                      <a:pt x="169" y="49"/>
                    </a:cubicBezTo>
                    <a:cubicBezTo>
                      <a:pt x="184" y="49"/>
                      <a:pt x="184" y="49"/>
                      <a:pt x="184" y="49"/>
                    </a:cubicBezTo>
                    <a:lnTo>
                      <a:pt x="184" y="65"/>
                    </a:lnTo>
                    <a:close/>
                    <a:moveTo>
                      <a:pt x="23" y="49"/>
                    </a:moveTo>
                    <a:cubicBezTo>
                      <a:pt x="22" y="57"/>
                      <a:pt x="16" y="63"/>
                      <a:pt x="8" y="65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23" y="49"/>
                    </a:lnTo>
                    <a:close/>
                    <a:moveTo>
                      <a:pt x="8" y="117"/>
                    </a:moveTo>
                    <a:cubicBezTo>
                      <a:pt x="16" y="119"/>
                      <a:pt x="22" y="125"/>
                      <a:pt x="23" y="133"/>
                    </a:cubicBezTo>
                    <a:cubicBezTo>
                      <a:pt x="8" y="133"/>
                      <a:pt x="8" y="133"/>
                      <a:pt x="8" y="133"/>
                    </a:cubicBezTo>
                    <a:lnTo>
                      <a:pt x="8" y="117"/>
                    </a:lnTo>
                    <a:close/>
                    <a:moveTo>
                      <a:pt x="184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lnTo>
                      <a:pt x="184" y="184"/>
                    </a:lnTo>
                    <a:close/>
                    <a:moveTo>
                      <a:pt x="184" y="158"/>
                    </a:move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84" y="141"/>
                      <a:pt x="184" y="141"/>
                      <a:pt x="184" y="141"/>
                    </a:cubicBezTo>
                    <a:lnTo>
                      <a:pt x="184" y="158"/>
                    </a:lnTo>
                    <a:close/>
                    <a:moveTo>
                      <a:pt x="169" y="133"/>
                    </a:moveTo>
                    <a:cubicBezTo>
                      <a:pt x="170" y="125"/>
                      <a:pt x="176" y="119"/>
                      <a:pt x="184" y="117"/>
                    </a:cubicBezTo>
                    <a:cubicBezTo>
                      <a:pt x="184" y="133"/>
                      <a:pt x="184" y="133"/>
                      <a:pt x="184" y="133"/>
                    </a:cubicBezTo>
                    <a:lnTo>
                      <a:pt x="169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1812F9B5-4340-4E57-B42C-A096F177F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3164" y="2477514"/>
                <a:ext cx="59847" cy="59847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48 h 56"/>
                  <a:gd name="T12" fmla="*/ 8 w 56"/>
                  <a:gd name="T13" fmla="*/ 28 h 56"/>
                  <a:gd name="T14" fmla="*/ 28 w 56"/>
                  <a:gd name="T15" fmla="*/ 8 h 56"/>
                  <a:gd name="T16" fmla="*/ 48 w 56"/>
                  <a:gd name="T17" fmla="*/ 28 h 56"/>
                  <a:gd name="T18" fmla="*/ 28 w 56"/>
                  <a:gd name="T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id="{91B940A1-1DF3-4FC3-B208-EBED7AF2E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3113" y="2494139"/>
                <a:ext cx="16623" cy="29925"/>
              </a:xfrm>
              <a:custGeom>
                <a:avLst/>
                <a:gdLst>
                  <a:gd name="T0" fmla="*/ 15 w 16"/>
                  <a:gd name="T1" fmla="*/ 15 h 27"/>
                  <a:gd name="T2" fmla="*/ 14 w 16"/>
                  <a:gd name="T3" fmla="*/ 13 h 27"/>
                  <a:gd name="T4" fmla="*/ 10 w 16"/>
                  <a:gd name="T5" fmla="*/ 12 h 27"/>
                  <a:gd name="T6" fmla="*/ 9 w 16"/>
                  <a:gd name="T7" fmla="*/ 12 h 27"/>
                  <a:gd name="T8" fmla="*/ 9 w 16"/>
                  <a:gd name="T9" fmla="*/ 12 h 27"/>
                  <a:gd name="T10" fmla="*/ 9 w 16"/>
                  <a:gd name="T11" fmla="*/ 6 h 27"/>
                  <a:gd name="T12" fmla="*/ 10 w 16"/>
                  <a:gd name="T13" fmla="*/ 7 h 27"/>
                  <a:gd name="T14" fmla="*/ 11 w 16"/>
                  <a:gd name="T15" fmla="*/ 9 h 27"/>
                  <a:gd name="T16" fmla="*/ 15 w 16"/>
                  <a:gd name="T17" fmla="*/ 9 h 27"/>
                  <a:gd name="T18" fmla="*/ 15 w 16"/>
                  <a:gd name="T19" fmla="*/ 6 h 27"/>
                  <a:gd name="T20" fmla="*/ 13 w 16"/>
                  <a:gd name="T21" fmla="*/ 5 h 27"/>
                  <a:gd name="T22" fmla="*/ 11 w 16"/>
                  <a:gd name="T23" fmla="*/ 3 h 27"/>
                  <a:gd name="T24" fmla="*/ 9 w 16"/>
                  <a:gd name="T25" fmla="*/ 3 h 27"/>
                  <a:gd name="T26" fmla="*/ 9 w 16"/>
                  <a:gd name="T27" fmla="*/ 0 h 27"/>
                  <a:gd name="T28" fmla="*/ 7 w 16"/>
                  <a:gd name="T29" fmla="*/ 0 h 27"/>
                  <a:gd name="T30" fmla="*/ 7 w 16"/>
                  <a:gd name="T31" fmla="*/ 3 h 27"/>
                  <a:gd name="T32" fmla="*/ 4 w 16"/>
                  <a:gd name="T33" fmla="*/ 3 h 27"/>
                  <a:gd name="T34" fmla="*/ 2 w 16"/>
                  <a:gd name="T35" fmla="*/ 5 h 27"/>
                  <a:gd name="T36" fmla="*/ 1 w 16"/>
                  <a:gd name="T37" fmla="*/ 6 h 27"/>
                  <a:gd name="T38" fmla="*/ 0 w 16"/>
                  <a:gd name="T39" fmla="*/ 9 h 27"/>
                  <a:gd name="T40" fmla="*/ 1 w 16"/>
                  <a:gd name="T41" fmla="*/ 12 h 27"/>
                  <a:gd name="T42" fmla="*/ 2 w 16"/>
                  <a:gd name="T43" fmla="*/ 13 h 27"/>
                  <a:gd name="T44" fmla="*/ 4 w 16"/>
                  <a:gd name="T45" fmla="*/ 14 h 27"/>
                  <a:gd name="T46" fmla="*/ 6 w 16"/>
                  <a:gd name="T47" fmla="*/ 15 h 27"/>
                  <a:gd name="T48" fmla="*/ 7 w 16"/>
                  <a:gd name="T49" fmla="*/ 15 h 27"/>
                  <a:gd name="T50" fmla="*/ 7 w 16"/>
                  <a:gd name="T51" fmla="*/ 15 h 27"/>
                  <a:gd name="T52" fmla="*/ 7 w 16"/>
                  <a:gd name="T53" fmla="*/ 22 h 27"/>
                  <a:gd name="T54" fmla="*/ 5 w 16"/>
                  <a:gd name="T55" fmla="*/ 20 h 27"/>
                  <a:gd name="T56" fmla="*/ 4 w 16"/>
                  <a:gd name="T57" fmla="*/ 18 h 27"/>
                  <a:gd name="T58" fmla="*/ 0 w 16"/>
                  <a:gd name="T59" fmla="*/ 18 h 27"/>
                  <a:gd name="T60" fmla="*/ 2 w 16"/>
                  <a:gd name="T61" fmla="*/ 23 h 27"/>
                  <a:gd name="T62" fmla="*/ 7 w 16"/>
                  <a:gd name="T63" fmla="*/ 25 h 27"/>
                  <a:gd name="T64" fmla="*/ 7 w 16"/>
                  <a:gd name="T65" fmla="*/ 27 h 27"/>
                  <a:gd name="T66" fmla="*/ 9 w 16"/>
                  <a:gd name="T67" fmla="*/ 27 h 27"/>
                  <a:gd name="T68" fmla="*/ 9 w 16"/>
                  <a:gd name="T69" fmla="*/ 25 h 27"/>
                  <a:gd name="T70" fmla="*/ 12 w 16"/>
                  <a:gd name="T71" fmla="*/ 24 h 27"/>
                  <a:gd name="T72" fmla="*/ 15 w 16"/>
                  <a:gd name="T73" fmla="*/ 22 h 27"/>
                  <a:gd name="T74" fmla="*/ 16 w 16"/>
                  <a:gd name="T75" fmla="*/ 20 h 27"/>
                  <a:gd name="T76" fmla="*/ 16 w 16"/>
                  <a:gd name="T77" fmla="*/ 19 h 27"/>
                  <a:gd name="T78" fmla="*/ 16 w 16"/>
                  <a:gd name="T79" fmla="*/ 17 h 27"/>
                  <a:gd name="T80" fmla="*/ 15 w 16"/>
                  <a:gd name="T81" fmla="*/ 15 h 27"/>
                  <a:gd name="T82" fmla="*/ 7 w 16"/>
                  <a:gd name="T83" fmla="*/ 11 h 27"/>
                  <a:gd name="T84" fmla="*/ 5 w 16"/>
                  <a:gd name="T85" fmla="*/ 10 h 27"/>
                  <a:gd name="T86" fmla="*/ 4 w 16"/>
                  <a:gd name="T87" fmla="*/ 9 h 27"/>
                  <a:gd name="T88" fmla="*/ 5 w 16"/>
                  <a:gd name="T89" fmla="*/ 8 h 27"/>
                  <a:gd name="T90" fmla="*/ 5 w 16"/>
                  <a:gd name="T91" fmla="*/ 7 h 27"/>
                  <a:gd name="T92" fmla="*/ 6 w 16"/>
                  <a:gd name="T93" fmla="*/ 6 h 27"/>
                  <a:gd name="T94" fmla="*/ 7 w 16"/>
                  <a:gd name="T95" fmla="*/ 6 h 27"/>
                  <a:gd name="T96" fmla="*/ 7 w 16"/>
                  <a:gd name="T97" fmla="*/ 11 h 27"/>
                  <a:gd name="T98" fmla="*/ 12 w 16"/>
                  <a:gd name="T99" fmla="*/ 20 h 27"/>
                  <a:gd name="T100" fmla="*/ 11 w 16"/>
                  <a:gd name="T101" fmla="*/ 21 h 27"/>
                  <a:gd name="T102" fmla="*/ 10 w 16"/>
                  <a:gd name="T103" fmla="*/ 21 h 27"/>
                  <a:gd name="T104" fmla="*/ 9 w 16"/>
                  <a:gd name="T105" fmla="*/ 22 h 27"/>
                  <a:gd name="T106" fmla="*/ 9 w 16"/>
                  <a:gd name="T107" fmla="*/ 16 h 27"/>
                  <a:gd name="T108" fmla="*/ 11 w 16"/>
                  <a:gd name="T109" fmla="*/ 17 h 27"/>
                  <a:gd name="T110" fmla="*/ 12 w 16"/>
                  <a:gd name="T111" fmla="*/ 19 h 27"/>
                  <a:gd name="T112" fmla="*/ 12 w 16"/>
                  <a:gd name="T11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27">
                    <a:moveTo>
                      <a:pt x="15" y="15"/>
                    </a:moveTo>
                    <a:cubicBezTo>
                      <a:pt x="15" y="15"/>
                      <a:pt x="14" y="14"/>
                      <a:pt x="14" y="13"/>
                    </a:cubicBezTo>
                    <a:cubicBezTo>
                      <a:pt x="13" y="13"/>
                      <a:pt x="12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2" y="23"/>
                    </a:cubicBezTo>
                    <a:cubicBezTo>
                      <a:pt x="3" y="24"/>
                      <a:pt x="5" y="25"/>
                      <a:pt x="7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2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6"/>
                      <a:pt x="16" y="16"/>
                      <a:pt x="15" y="15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lnTo>
                      <a:pt x="7" y="11"/>
                    </a:lnTo>
                    <a:close/>
                    <a:moveTo>
                      <a:pt x="12" y="20"/>
                    </a:move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Google Shape;703;p5">
              <a:extLst>
                <a:ext uri="{FF2B5EF4-FFF2-40B4-BE49-F238E27FC236}">
                  <a16:creationId xmlns:a16="http://schemas.microsoft.com/office/drawing/2014/main" id="{78AA30CF-BF9D-4B55-BEA9-0ED959E880B8}"/>
                </a:ext>
              </a:extLst>
            </p:cNvPr>
            <p:cNvSpPr/>
            <p:nvPr/>
          </p:nvSpPr>
          <p:spPr>
            <a:xfrm>
              <a:off x="8805996" y="3181040"/>
              <a:ext cx="436295" cy="293345"/>
            </a:xfrm>
            <a:prstGeom prst="rect">
              <a:avLst/>
            </a:prstGeom>
            <a:solidFill>
              <a:srgbClr val="BDDADF"/>
            </a:solidFill>
            <a:ln>
              <a:noFill/>
            </a:ln>
          </p:spPr>
          <p:txBody>
            <a:bodyPr spcFirstLastPara="1" wrap="square" lIns="144000" tIns="1116000" rIns="62335" bIns="6233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6B5B210F-6B8A-420F-BDF5-8B31C4DB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17" y="3203077"/>
              <a:ext cx="232895" cy="241886"/>
            </a:xfrm>
            <a:custGeom>
              <a:avLst/>
              <a:gdLst>
                <a:gd name="T0" fmla="*/ 102 w 110"/>
                <a:gd name="T1" fmla="*/ 92 h 118"/>
                <a:gd name="T2" fmla="*/ 96 w 110"/>
                <a:gd name="T3" fmla="*/ 96 h 118"/>
                <a:gd name="T4" fmla="*/ 79 w 110"/>
                <a:gd name="T5" fmla="*/ 99 h 118"/>
                <a:gd name="T6" fmla="*/ 50 w 110"/>
                <a:gd name="T7" fmla="*/ 88 h 118"/>
                <a:gd name="T8" fmla="*/ 43 w 110"/>
                <a:gd name="T9" fmla="*/ 79 h 118"/>
                <a:gd name="T10" fmla="*/ 80 w 110"/>
                <a:gd name="T11" fmla="*/ 79 h 118"/>
                <a:gd name="T12" fmla="*/ 86 w 110"/>
                <a:gd name="T13" fmla="*/ 65 h 118"/>
                <a:gd name="T14" fmla="*/ 38 w 110"/>
                <a:gd name="T15" fmla="*/ 65 h 118"/>
                <a:gd name="T16" fmla="*/ 38 w 110"/>
                <a:gd name="T17" fmla="*/ 59 h 118"/>
                <a:gd name="T18" fmla="*/ 38 w 110"/>
                <a:gd name="T19" fmla="*/ 59 h 118"/>
                <a:gd name="T20" fmla="*/ 38 w 110"/>
                <a:gd name="T21" fmla="*/ 58 h 118"/>
                <a:gd name="T22" fmla="*/ 38 w 110"/>
                <a:gd name="T23" fmla="*/ 53 h 118"/>
                <a:gd name="T24" fmla="*/ 91 w 110"/>
                <a:gd name="T25" fmla="*/ 53 h 118"/>
                <a:gd name="T26" fmla="*/ 97 w 110"/>
                <a:gd name="T27" fmla="*/ 38 h 118"/>
                <a:gd name="T28" fmla="*/ 43 w 110"/>
                <a:gd name="T29" fmla="*/ 38 h 118"/>
                <a:gd name="T30" fmla="*/ 50 w 110"/>
                <a:gd name="T31" fmla="*/ 29 h 118"/>
                <a:gd name="T32" fmla="*/ 79 w 110"/>
                <a:gd name="T33" fmla="*/ 18 h 118"/>
                <a:gd name="T34" fmla="*/ 96 w 110"/>
                <a:gd name="T35" fmla="*/ 21 h 118"/>
                <a:gd name="T36" fmla="*/ 102 w 110"/>
                <a:gd name="T37" fmla="*/ 25 h 118"/>
                <a:gd name="T38" fmla="*/ 109 w 110"/>
                <a:gd name="T39" fmla="*/ 7 h 118"/>
                <a:gd name="T40" fmla="*/ 79 w 110"/>
                <a:gd name="T41" fmla="*/ 0 h 118"/>
                <a:gd name="T42" fmla="*/ 35 w 110"/>
                <a:gd name="T43" fmla="*/ 16 h 118"/>
                <a:gd name="T44" fmla="*/ 21 w 110"/>
                <a:gd name="T45" fmla="*/ 38 h 118"/>
                <a:gd name="T46" fmla="*/ 6 w 110"/>
                <a:gd name="T47" fmla="*/ 38 h 118"/>
                <a:gd name="T48" fmla="*/ 0 w 110"/>
                <a:gd name="T49" fmla="*/ 53 h 118"/>
                <a:gd name="T50" fmla="*/ 18 w 110"/>
                <a:gd name="T51" fmla="*/ 53 h 118"/>
                <a:gd name="T52" fmla="*/ 18 w 110"/>
                <a:gd name="T53" fmla="*/ 59 h 118"/>
                <a:gd name="T54" fmla="*/ 18 w 110"/>
                <a:gd name="T55" fmla="*/ 65 h 118"/>
                <a:gd name="T56" fmla="*/ 6 w 110"/>
                <a:gd name="T57" fmla="*/ 65 h 118"/>
                <a:gd name="T58" fmla="*/ 0 w 110"/>
                <a:gd name="T59" fmla="*/ 79 h 118"/>
                <a:gd name="T60" fmla="*/ 21 w 110"/>
                <a:gd name="T61" fmla="*/ 79 h 118"/>
                <a:gd name="T62" fmla="*/ 35 w 110"/>
                <a:gd name="T63" fmla="*/ 101 h 118"/>
                <a:gd name="T64" fmla="*/ 79 w 110"/>
                <a:gd name="T65" fmla="*/ 118 h 118"/>
                <a:gd name="T66" fmla="*/ 110 w 110"/>
                <a:gd name="T67" fmla="*/ 109 h 118"/>
                <a:gd name="T68" fmla="*/ 102 w 110"/>
                <a:gd name="T6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102" y="92"/>
                  </a:moveTo>
                  <a:cubicBezTo>
                    <a:pt x="100" y="94"/>
                    <a:pt x="98" y="95"/>
                    <a:pt x="96" y="96"/>
                  </a:cubicBezTo>
                  <a:cubicBezTo>
                    <a:pt x="91" y="98"/>
                    <a:pt x="85" y="99"/>
                    <a:pt x="79" y="99"/>
                  </a:cubicBezTo>
                  <a:cubicBezTo>
                    <a:pt x="67" y="99"/>
                    <a:pt x="58" y="95"/>
                    <a:pt x="50" y="88"/>
                  </a:cubicBezTo>
                  <a:cubicBezTo>
                    <a:pt x="47" y="85"/>
                    <a:pt x="45" y="82"/>
                    <a:pt x="4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1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38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5"/>
                    <a:pt x="47" y="32"/>
                    <a:pt x="50" y="29"/>
                  </a:cubicBezTo>
                  <a:cubicBezTo>
                    <a:pt x="58" y="22"/>
                    <a:pt x="67" y="18"/>
                    <a:pt x="79" y="18"/>
                  </a:cubicBezTo>
                  <a:cubicBezTo>
                    <a:pt x="85" y="18"/>
                    <a:pt x="91" y="19"/>
                    <a:pt x="96" y="21"/>
                  </a:cubicBezTo>
                  <a:cubicBezTo>
                    <a:pt x="98" y="22"/>
                    <a:pt x="100" y="24"/>
                    <a:pt x="102" y="2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2"/>
                    <a:pt x="90" y="0"/>
                    <a:pt x="79" y="0"/>
                  </a:cubicBezTo>
                  <a:cubicBezTo>
                    <a:pt x="61" y="0"/>
                    <a:pt x="47" y="5"/>
                    <a:pt x="35" y="16"/>
                  </a:cubicBezTo>
                  <a:cubicBezTo>
                    <a:pt x="29" y="23"/>
                    <a:pt x="24" y="30"/>
                    <a:pt x="2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5"/>
                    <a:pt x="18" y="57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4" y="87"/>
                    <a:pt x="29" y="94"/>
                    <a:pt x="35" y="101"/>
                  </a:cubicBezTo>
                  <a:cubicBezTo>
                    <a:pt x="47" y="112"/>
                    <a:pt x="61" y="118"/>
                    <a:pt x="79" y="118"/>
                  </a:cubicBezTo>
                  <a:cubicBezTo>
                    <a:pt x="91" y="118"/>
                    <a:pt x="101" y="115"/>
                    <a:pt x="110" y="109"/>
                  </a:cubicBezTo>
                  <a:cubicBezTo>
                    <a:pt x="107" y="103"/>
                    <a:pt x="106" y="101"/>
                    <a:pt x="102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4000" kern="1200"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50C523F-6621-4165-8BE9-3BF28BCAA6EC}"/>
              </a:ext>
            </a:extLst>
          </p:cNvPr>
          <p:cNvSpPr/>
          <p:nvPr/>
        </p:nvSpPr>
        <p:spPr>
          <a:xfrm>
            <a:off x="520090" y="1716281"/>
            <a:ext cx="824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Παρουσίαση Στρατηγικού Σχεδίου Ανάπτυξης της οικονομίας τον Σεπτέμβριο 2020</a:t>
            </a:r>
            <a:endParaRPr lang="el-GR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ECA8ED-3D7F-435E-BCC9-0601EFC46B0E}"/>
              </a:ext>
            </a:extLst>
          </p:cNvPr>
          <p:cNvGrpSpPr>
            <a:grpSpLocks noChangeAspect="1"/>
          </p:cNvGrpSpPr>
          <p:nvPr/>
        </p:nvGrpSpPr>
        <p:grpSpPr>
          <a:xfrm>
            <a:off x="771343" y="3664217"/>
            <a:ext cx="756000" cy="756000"/>
            <a:chOff x="4143375" y="39688"/>
            <a:chExt cx="1338263" cy="1339850"/>
          </a:xfrm>
          <a:solidFill>
            <a:schemeClr val="bg1"/>
          </a:solidFill>
        </p:grpSpPr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id="{DD54D583-34C8-4FA0-B9CD-14B6B6E16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id="{32CE3252-1BBD-4B62-A7F5-496891C19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id="{B6AFD691-32A4-48DD-98A0-9C398B90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38" name="Freeform 212">
            <a:extLst>
              <a:ext uri="{FF2B5EF4-FFF2-40B4-BE49-F238E27FC236}">
                <a16:creationId xmlns:a16="http://schemas.microsoft.com/office/drawing/2014/main" id="{233266AE-7A95-4944-A741-6A4C90430B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02442" y="3664217"/>
            <a:ext cx="756000" cy="7560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99A44447-41B9-4C03-908D-231776C43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89307" y="3664217"/>
            <a:ext cx="756000" cy="7560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88215A-E352-4C14-97BD-1E2019328259}"/>
              </a:ext>
            </a:extLst>
          </p:cNvPr>
          <p:cNvGrpSpPr>
            <a:grpSpLocks noChangeAspect="1"/>
          </p:cNvGrpSpPr>
          <p:nvPr/>
        </p:nvGrpSpPr>
        <p:grpSpPr>
          <a:xfrm>
            <a:off x="9681456" y="3669961"/>
            <a:ext cx="756000" cy="756000"/>
            <a:chOff x="2753539" y="2736287"/>
            <a:chExt cx="422275" cy="422275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35E97EB-0B5B-4C17-80BA-3D8943B7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6168EEA-EC4D-487E-BEA9-203AAFD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908869E-2DBC-4286-ADF8-D39E2ADA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D49A5E8-69CE-4C00-9648-00532B891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65A7E-97B3-49B0-B645-30F465D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80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5584057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Νέα μέτρα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(1/5)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0BE529-5A0E-4EBD-8FBE-20CE2F446A2E}"/>
              </a:ext>
            </a:extLst>
          </p:cNvPr>
          <p:cNvGrpSpPr/>
          <p:nvPr/>
        </p:nvGrpSpPr>
        <p:grpSpPr>
          <a:xfrm>
            <a:off x="428878" y="1841378"/>
            <a:ext cx="11334243" cy="3666016"/>
            <a:chOff x="343168" y="1309996"/>
            <a:chExt cx="11334243" cy="36660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9A4EBD3-8EB1-4243-BB70-3D77157C0448}"/>
                </a:ext>
              </a:extLst>
            </p:cNvPr>
            <p:cNvGrpSpPr/>
            <p:nvPr/>
          </p:nvGrpSpPr>
          <p:grpSpPr>
            <a:xfrm>
              <a:off x="588043" y="1309996"/>
              <a:ext cx="10824912" cy="3666016"/>
              <a:chOff x="588043" y="1298485"/>
              <a:chExt cx="10824912" cy="48196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98122CA-8347-41F6-A286-66AF606B9145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073601"/>
                <a:chOff x="588043" y="1703540"/>
                <a:chExt cx="10824912" cy="407360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954A43B-E9DF-4277-98F1-DC5598EFD554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073601"/>
                  <a:chOff x="588043" y="1703540"/>
                  <a:chExt cx="10824912" cy="4073601"/>
                </a:xfrm>
              </p:grpSpPr>
              <p:sp>
                <p:nvSpPr>
                  <p:cNvPr id="56" name="Rectangle: Diagonal Corners Snipped 55">
                    <a:extLst>
                      <a:ext uri="{FF2B5EF4-FFF2-40B4-BE49-F238E27FC236}">
                        <a16:creationId xmlns:a16="http://schemas.microsoft.com/office/drawing/2014/main" id="{E8B20A8A-D5C6-484E-A45F-BB449C7B5695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7EB2E6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7" name="Rectangle: Diagonal Corners Snipped 56">
                    <a:extLst>
                      <a:ext uri="{FF2B5EF4-FFF2-40B4-BE49-F238E27FC236}">
                        <a16:creationId xmlns:a16="http://schemas.microsoft.com/office/drawing/2014/main" id="{DCCEC696-23FC-4C4E-AC28-978C489DE283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7"/>
                    <a:ext cx="5379868" cy="1985454"/>
                  </a:xfrm>
                  <a:prstGeom prst="snip2DiagRect">
                    <a:avLst/>
                  </a:prstGeom>
                  <a:solidFill>
                    <a:srgbClr val="D6DCE5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8" name="Rectangle: Diagonal Corners Snipped 57">
                    <a:extLst>
                      <a:ext uri="{FF2B5EF4-FFF2-40B4-BE49-F238E27FC236}">
                        <a16:creationId xmlns:a16="http://schemas.microsoft.com/office/drawing/2014/main" id="{35BD79A9-C7BA-4D8F-B230-22E5C6E3CDD5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7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9" name="Rectangle: Diagonal Corners Snipped 58">
                    <a:extLst>
                      <a:ext uri="{FF2B5EF4-FFF2-40B4-BE49-F238E27FC236}">
                        <a16:creationId xmlns:a16="http://schemas.microsoft.com/office/drawing/2014/main" id="{49155869-D3B2-482A-A4BB-1B8E31EA75E5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</p:grpSp>
            <p:sp>
              <p:nvSpPr>
                <p:cNvPr id="55" name="Rectangle: Diagonal Corners Snipped 54">
                  <a:extLst>
                    <a:ext uri="{FF2B5EF4-FFF2-40B4-BE49-F238E27FC236}">
                      <a16:creationId xmlns:a16="http://schemas.microsoft.com/office/drawing/2014/main" id="{307E1212-9F5A-4E8E-862E-2AB59D28A9F7}"/>
                    </a:ext>
                  </a:extLst>
                </p:cNvPr>
                <p:cNvSpPr/>
                <p:nvPr/>
              </p:nvSpPr>
              <p:spPr>
                <a:xfrm rot="2704752">
                  <a:off x="5702394" y="3518203"/>
                  <a:ext cx="600993" cy="44731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Georgia"/>
                  </a:endParaRPr>
                </a:p>
              </p:txBody>
            </p:sp>
          </p:grpSp>
          <p:sp>
            <p:nvSpPr>
              <p:cNvPr id="52" name="Rectangle: Diagonal Corners Snipped 51">
                <a:extLst>
                  <a:ext uri="{FF2B5EF4-FFF2-40B4-BE49-F238E27FC236}">
                    <a16:creationId xmlns:a16="http://schemas.microsoft.com/office/drawing/2014/main" id="{88C7DCF1-6BD6-43D1-9F70-7C6BCFC868C4}"/>
                  </a:ext>
                </a:extLst>
              </p:cNvPr>
              <p:cNvSpPr/>
              <p:nvPr/>
            </p:nvSpPr>
            <p:spPr>
              <a:xfrm rot="2704752">
                <a:off x="5709376" y="5625388"/>
                <a:ext cx="587029" cy="398557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  <p:sp>
            <p:nvSpPr>
              <p:cNvPr id="53" name="Rectangle: Diagonal Corners Snipped 52">
                <a:extLst>
                  <a:ext uri="{FF2B5EF4-FFF2-40B4-BE49-F238E27FC236}">
                    <a16:creationId xmlns:a16="http://schemas.microsoft.com/office/drawing/2014/main" id="{99C4739B-9940-4F78-8EB4-834431D913AB}"/>
                  </a:ext>
                </a:extLst>
              </p:cNvPr>
              <p:cNvSpPr/>
              <p:nvPr/>
            </p:nvSpPr>
            <p:spPr>
              <a:xfrm rot="2704752">
                <a:off x="5730724" y="1333572"/>
                <a:ext cx="604726" cy="534551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id="{842834B8-C630-45A8-8EE5-F03B45E72CCC}"/>
                </a:ext>
              </a:extLst>
            </p:cNvPr>
            <p:cNvSpPr/>
            <p:nvPr/>
          </p:nvSpPr>
          <p:spPr>
            <a:xfrm rot="2704752">
              <a:off x="11254874" y="294786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6" name="Rectangle: Diagonal Corners Snipped 45">
              <a:extLst>
                <a:ext uri="{FF2B5EF4-FFF2-40B4-BE49-F238E27FC236}">
                  <a16:creationId xmlns:a16="http://schemas.microsoft.com/office/drawing/2014/main" id="{9738ED17-DD89-4F36-8078-1EDCD9117C82}"/>
                </a:ext>
              </a:extLst>
            </p:cNvPr>
            <p:cNvSpPr/>
            <p:nvPr/>
          </p:nvSpPr>
          <p:spPr>
            <a:xfrm rot="2704752">
              <a:off x="11254876" y="4546625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14C4E1C9-E283-41C7-8E75-2BA8B51949C9}"/>
                </a:ext>
              </a:extLst>
            </p:cNvPr>
            <p:cNvSpPr/>
            <p:nvPr/>
          </p:nvSpPr>
          <p:spPr>
            <a:xfrm rot="2704752">
              <a:off x="319190" y="452590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602278" y="3942102"/>
            <a:ext cx="303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Παροχή επιδόματος ανεργίας για εποχικά απασχολούμενους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706919" y="2467844"/>
            <a:ext cx="3604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Νέος μηχανισμός στήριξης απασχόλησης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E48EDF-356B-4C38-A0B5-B0693E56B919}"/>
              </a:ext>
            </a:extLst>
          </p:cNvPr>
          <p:cNvSpPr/>
          <p:nvPr/>
        </p:nvSpPr>
        <p:spPr>
          <a:xfrm>
            <a:off x="7953398" y="4097721"/>
            <a:ext cx="311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πληρωμής φορολογικών οφειλών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777333" y="2376449"/>
            <a:ext cx="268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σύμβασης εργασίας και αποζημίωση ειδικού σκοπού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1F34A7C-3C5E-4A45-B6C8-0E63B29F3CB1}"/>
              </a:ext>
            </a:extLst>
          </p:cNvPr>
          <p:cNvSpPr/>
          <p:nvPr/>
        </p:nvSpPr>
        <p:spPr>
          <a:xfrm>
            <a:off x="531335" y="1956877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4329F6-BB11-40D1-A168-9BC50A45C470}"/>
              </a:ext>
            </a:extLst>
          </p:cNvPr>
          <p:cNvSpPr/>
          <p:nvPr/>
        </p:nvSpPr>
        <p:spPr>
          <a:xfrm>
            <a:off x="6217251" y="197600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03EEF9F-9547-430D-A39F-41291AFA44B7}"/>
              </a:ext>
            </a:extLst>
          </p:cNvPr>
          <p:cNvSpPr/>
          <p:nvPr/>
        </p:nvSpPr>
        <p:spPr>
          <a:xfrm>
            <a:off x="531335" y="3575788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7ECC09-0AFA-4D1B-A93C-D509B81FFBD8}"/>
              </a:ext>
            </a:extLst>
          </p:cNvPr>
          <p:cNvSpPr/>
          <p:nvPr/>
        </p:nvSpPr>
        <p:spPr>
          <a:xfrm>
            <a:off x="6208371" y="358645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2CDC64-CA7E-4771-9B0A-53578CE0FC7F}"/>
              </a:ext>
            </a:extLst>
          </p:cNvPr>
          <p:cNvGrpSpPr>
            <a:grpSpLocks noChangeAspect="1"/>
          </p:cNvGrpSpPr>
          <p:nvPr/>
        </p:nvGrpSpPr>
        <p:grpSpPr>
          <a:xfrm>
            <a:off x="1235216" y="2437166"/>
            <a:ext cx="864000" cy="864000"/>
            <a:chOff x="5794375" y="3784600"/>
            <a:chExt cx="420688" cy="420688"/>
          </a:xfrm>
          <a:solidFill>
            <a:schemeClr val="bg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8FD2CD02-2088-4B33-8607-3F42CFB6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1EC1CDC5-D6F9-418B-AC9F-364AF79F8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B76A61F5-6B2A-4015-A7DB-7AB4D5B25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DDF755-70A0-4ADC-B572-8858EF760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19" y="2467844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id="{79CBEF89-6976-49CF-B0B4-81CBB95B8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id="{21664E4B-E9B7-4396-89B0-211733A93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7">
              <a:extLst>
                <a:ext uri="{FF2B5EF4-FFF2-40B4-BE49-F238E27FC236}">
                  <a16:creationId xmlns:a16="http://schemas.microsoft.com/office/drawing/2014/main" id="{30B86267-FA0F-42A6-A07A-3C76FB25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98">
              <a:extLst>
                <a:ext uri="{FF2B5EF4-FFF2-40B4-BE49-F238E27FC236}">
                  <a16:creationId xmlns:a16="http://schemas.microsoft.com/office/drawing/2014/main" id="{E49FE92D-B417-4E41-9420-0C788365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D0ADA3-B7EE-4312-8D3B-EF2F6EE2F78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448" y="4019664"/>
            <a:ext cx="864000" cy="864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436C90A3-AA35-4921-949C-1260F64A1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AEECB61-6AF8-4125-8281-E4ABBACB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D3F4B6E1-A106-42B2-9141-D868FBD7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id="{B5F9DC8B-D505-4103-A0FE-A5D7EDEEE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42919" y="4081789"/>
            <a:ext cx="864000" cy="864000"/>
          </a:xfrm>
          <a:custGeom>
            <a:avLst/>
            <a:gdLst>
              <a:gd name="T0" fmla="*/ 0 w 61"/>
              <a:gd name="T1" fmla="*/ 0 h 61"/>
              <a:gd name="T2" fmla="*/ 0 w 61"/>
              <a:gd name="T3" fmla="*/ 61 h 61"/>
              <a:gd name="T4" fmla="*/ 8 w 61"/>
              <a:gd name="T5" fmla="*/ 61 h 61"/>
              <a:gd name="T6" fmla="*/ 8 w 61"/>
              <a:gd name="T7" fmla="*/ 27 h 61"/>
              <a:gd name="T8" fmla="*/ 18 w 61"/>
              <a:gd name="T9" fmla="*/ 27 h 61"/>
              <a:gd name="T10" fmla="*/ 18 w 61"/>
              <a:gd name="T11" fmla="*/ 61 h 61"/>
              <a:gd name="T12" fmla="*/ 26 w 61"/>
              <a:gd name="T13" fmla="*/ 61 h 61"/>
              <a:gd name="T14" fmla="*/ 26 w 61"/>
              <a:gd name="T15" fmla="*/ 41 h 61"/>
              <a:gd name="T16" fmla="*/ 35 w 61"/>
              <a:gd name="T17" fmla="*/ 41 h 61"/>
              <a:gd name="T18" fmla="*/ 35 w 61"/>
              <a:gd name="T19" fmla="*/ 61 h 61"/>
              <a:gd name="T20" fmla="*/ 43 w 61"/>
              <a:gd name="T21" fmla="*/ 61 h 61"/>
              <a:gd name="T22" fmla="*/ 43 w 61"/>
              <a:gd name="T23" fmla="*/ 52 h 61"/>
              <a:gd name="T24" fmla="*/ 52 w 61"/>
              <a:gd name="T25" fmla="*/ 52 h 61"/>
              <a:gd name="T26" fmla="*/ 52 w 61"/>
              <a:gd name="T27" fmla="*/ 61 h 61"/>
              <a:gd name="T28" fmla="*/ 61 w 61"/>
              <a:gd name="T29" fmla="*/ 61 h 61"/>
              <a:gd name="T30" fmla="*/ 61 w 61"/>
              <a:gd name="T31" fmla="*/ 0 h 61"/>
              <a:gd name="T32" fmla="*/ 0 w 61"/>
              <a:gd name="T33" fmla="*/ 0 h 61"/>
              <a:gd name="T34" fmla="*/ 58 w 61"/>
              <a:gd name="T35" fmla="*/ 58 h 61"/>
              <a:gd name="T36" fmla="*/ 55 w 61"/>
              <a:gd name="T37" fmla="*/ 58 h 61"/>
              <a:gd name="T38" fmla="*/ 55 w 61"/>
              <a:gd name="T39" fmla="*/ 50 h 61"/>
              <a:gd name="T40" fmla="*/ 40 w 61"/>
              <a:gd name="T41" fmla="*/ 50 h 61"/>
              <a:gd name="T42" fmla="*/ 40 w 61"/>
              <a:gd name="T43" fmla="*/ 58 h 61"/>
              <a:gd name="T44" fmla="*/ 38 w 61"/>
              <a:gd name="T45" fmla="*/ 58 h 61"/>
              <a:gd name="T46" fmla="*/ 38 w 61"/>
              <a:gd name="T47" fmla="*/ 39 h 61"/>
              <a:gd name="T48" fmla="*/ 23 w 61"/>
              <a:gd name="T49" fmla="*/ 39 h 61"/>
              <a:gd name="T50" fmla="*/ 23 w 61"/>
              <a:gd name="T51" fmla="*/ 58 h 61"/>
              <a:gd name="T52" fmla="*/ 20 w 61"/>
              <a:gd name="T53" fmla="*/ 58 h 61"/>
              <a:gd name="T54" fmla="*/ 20 w 61"/>
              <a:gd name="T55" fmla="*/ 24 h 61"/>
              <a:gd name="T56" fmla="*/ 6 w 61"/>
              <a:gd name="T57" fmla="*/ 24 h 61"/>
              <a:gd name="T58" fmla="*/ 6 w 61"/>
              <a:gd name="T59" fmla="*/ 58 h 61"/>
              <a:gd name="T60" fmla="*/ 3 w 61"/>
              <a:gd name="T61" fmla="*/ 58 h 61"/>
              <a:gd name="T62" fmla="*/ 3 w 61"/>
              <a:gd name="T63" fmla="*/ 3 h 61"/>
              <a:gd name="T64" fmla="*/ 13 w 61"/>
              <a:gd name="T65" fmla="*/ 3 h 61"/>
              <a:gd name="T66" fmla="*/ 33 w 61"/>
              <a:gd name="T67" fmla="*/ 22 h 61"/>
              <a:gd name="T68" fmla="*/ 30 w 61"/>
              <a:gd name="T69" fmla="*/ 25 h 61"/>
              <a:gd name="T70" fmla="*/ 48 w 61"/>
              <a:gd name="T71" fmla="*/ 43 h 61"/>
              <a:gd name="T72" fmla="*/ 42 w 61"/>
              <a:gd name="T73" fmla="*/ 43 h 61"/>
              <a:gd name="T74" fmla="*/ 42 w 61"/>
              <a:gd name="T75" fmla="*/ 46 h 61"/>
              <a:gd name="T76" fmla="*/ 52 w 61"/>
              <a:gd name="T77" fmla="*/ 46 h 61"/>
              <a:gd name="T78" fmla="*/ 52 w 61"/>
              <a:gd name="T79" fmla="*/ 35 h 61"/>
              <a:gd name="T80" fmla="*/ 50 w 61"/>
              <a:gd name="T81" fmla="*/ 35 h 61"/>
              <a:gd name="T82" fmla="*/ 50 w 61"/>
              <a:gd name="T83" fmla="*/ 41 h 61"/>
              <a:gd name="T84" fmla="*/ 34 w 61"/>
              <a:gd name="T85" fmla="*/ 25 h 61"/>
              <a:gd name="T86" fmla="*/ 37 w 61"/>
              <a:gd name="T87" fmla="*/ 22 h 61"/>
              <a:gd name="T88" fmla="*/ 17 w 61"/>
              <a:gd name="T89" fmla="*/ 3 h 61"/>
              <a:gd name="T90" fmla="*/ 58 w 61"/>
              <a:gd name="T91" fmla="*/ 3 h 61"/>
              <a:gd name="T92" fmla="*/ 58 w 61"/>
              <a:gd name="T9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" h="61">
                <a:moveTo>
                  <a:pt x="0" y="0"/>
                </a:moveTo>
                <a:lnTo>
                  <a:pt x="0" y="61"/>
                </a:lnTo>
                <a:lnTo>
                  <a:pt x="8" y="61"/>
                </a:lnTo>
                <a:lnTo>
                  <a:pt x="8" y="27"/>
                </a:lnTo>
                <a:lnTo>
                  <a:pt x="18" y="27"/>
                </a:lnTo>
                <a:lnTo>
                  <a:pt x="18" y="61"/>
                </a:lnTo>
                <a:lnTo>
                  <a:pt x="26" y="61"/>
                </a:lnTo>
                <a:lnTo>
                  <a:pt x="26" y="41"/>
                </a:lnTo>
                <a:lnTo>
                  <a:pt x="35" y="41"/>
                </a:lnTo>
                <a:lnTo>
                  <a:pt x="35" y="61"/>
                </a:lnTo>
                <a:lnTo>
                  <a:pt x="43" y="61"/>
                </a:lnTo>
                <a:lnTo>
                  <a:pt x="43" y="52"/>
                </a:lnTo>
                <a:lnTo>
                  <a:pt x="52" y="52"/>
                </a:lnTo>
                <a:lnTo>
                  <a:pt x="52" y="61"/>
                </a:ln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58" y="58"/>
                </a:moveTo>
                <a:lnTo>
                  <a:pt x="55" y="58"/>
                </a:lnTo>
                <a:lnTo>
                  <a:pt x="55" y="50"/>
                </a:lnTo>
                <a:lnTo>
                  <a:pt x="40" y="50"/>
                </a:lnTo>
                <a:lnTo>
                  <a:pt x="40" y="58"/>
                </a:lnTo>
                <a:lnTo>
                  <a:pt x="38" y="58"/>
                </a:lnTo>
                <a:lnTo>
                  <a:pt x="38" y="39"/>
                </a:lnTo>
                <a:lnTo>
                  <a:pt x="23" y="39"/>
                </a:lnTo>
                <a:lnTo>
                  <a:pt x="23" y="58"/>
                </a:lnTo>
                <a:lnTo>
                  <a:pt x="20" y="58"/>
                </a:lnTo>
                <a:lnTo>
                  <a:pt x="20" y="24"/>
                </a:lnTo>
                <a:lnTo>
                  <a:pt x="6" y="24"/>
                </a:lnTo>
                <a:lnTo>
                  <a:pt x="6" y="58"/>
                </a:lnTo>
                <a:lnTo>
                  <a:pt x="3" y="58"/>
                </a:lnTo>
                <a:lnTo>
                  <a:pt x="3" y="3"/>
                </a:lnTo>
                <a:lnTo>
                  <a:pt x="13" y="3"/>
                </a:lnTo>
                <a:lnTo>
                  <a:pt x="33" y="22"/>
                </a:lnTo>
                <a:lnTo>
                  <a:pt x="30" y="25"/>
                </a:lnTo>
                <a:lnTo>
                  <a:pt x="48" y="43"/>
                </a:lnTo>
                <a:lnTo>
                  <a:pt x="42" y="43"/>
                </a:lnTo>
                <a:lnTo>
                  <a:pt x="42" y="46"/>
                </a:lnTo>
                <a:lnTo>
                  <a:pt x="52" y="46"/>
                </a:lnTo>
                <a:lnTo>
                  <a:pt x="52" y="35"/>
                </a:lnTo>
                <a:lnTo>
                  <a:pt x="50" y="35"/>
                </a:lnTo>
                <a:lnTo>
                  <a:pt x="50" y="41"/>
                </a:lnTo>
                <a:lnTo>
                  <a:pt x="34" y="25"/>
                </a:lnTo>
                <a:lnTo>
                  <a:pt x="37" y="22"/>
                </a:lnTo>
                <a:lnTo>
                  <a:pt x="17" y="3"/>
                </a:lnTo>
                <a:lnTo>
                  <a:pt x="58" y="3"/>
                </a:lnTo>
                <a:lnTo>
                  <a:pt x="58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id="{DF4BBE6B-18D1-4630-8B1E-D8F4E41BAD5A}"/>
              </a:ext>
            </a:extLst>
          </p:cNvPr>
          <p:cNvSpPr/>
          <p:nvPr/>
        </p:nvSpPr>
        <p:spPr>
          <a:xfrm>
            <a:off x="6196829" y="3672772"/>
            <a:ext cx="5379868" cy="1510200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E8B20A8A-D5C6-484E-A45F-BB449C7B5695}"/>
              </a:ext>
            </a:extLst>
          </p:cNvPr>
          <p:cNvSpPr/>
          <p:nvPr/>
        </p:nvSpPr>
        <p:spPr>
          <a:xfrm>
            <a:off x="6128356" y="2099366"/>
            <a:ext cx="5379868" cy="1510200"/>
          </a:xfrm>
          <a:prstGeom prst="snip2DiagRect">
            <a:avLst/>
          </a:prstGeom>
          <a:solidFill>
            <a:srgbClr val="7EB2E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id="{35BD79A9-C7BA-4D8F-B230-22E5C6E3CDD5}"/>
              </a:ext>
            </a:extLst>
          </p:cNvPr>
          <p:cNvSpPr/>
          <p:nvPr/>
        </p:nvSpPr>
        <p:spPr>
          <a:xfrm>
            <a:off x="721337" y="3703390"/>
            <a:ext cx="5379868" cy="1510201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id="{49155869-D3B2-482A-A4BB-1B8E31EA75E5}"/>
              </a:ext>
            </a:extLst>
          </p:cNvPr>
          <p:cNvSpPr/>
          <p:nvPr/>
        </p:nvSpPr>
        <p:spPr>
          <a:xfrm>
            <a:off x="718671" y="2121612"/>
            <a:ext cx="5379868" cy="151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99C4739B-9940-4F78-8EB4-834431D913AB}"/>
              </a:ext>
            </a:extLst>
          </p:cNvPr>
          <p:cNvSpPr/>
          <p:nvPr/>
        </p:nvSpPr>
        <p:spPr>
          <a:xfrm rot="2704752">
            <a:off x="5928566" y="1769548"/>
            <a:ext cx="459974" cy="534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D7DC8B98-BF00-4846-B933-7CCAC8EF9FA3}"/>
              </a:ext>
            </a:extLst>
          </p:cNvPr>
          <p:cNvSpPr/>
          <p:nvPr/>
        </p:nvSpPr>
        <p:spPr>
          <a:xfrm rot="2704752">
            <a:off x="5868010" y="5917853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11377673" y="499293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722590" y="3877748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Δεύτερη φάση επιστρεπτέας προκαταβολής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(σύνολο €2 δισ.)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562BC59-1D54-42F1-B916-486A8DD20A9C}"/>
              </a:ext>
            </a:extLst>
          </p:cNvPr>
          <p:cNvSpPr/>
          <p:nvPr/>
        </p:nvSpPr>
        <p:spPr>
          <a:xfrm>
            <a:off x="7710351" y="4056906"/>
            <a:ext cx="336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προκαταβολής φόρου εισοδήματος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806350" y="2276784"/>
            <a:ext cx="317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Συμψηφισμός φόρου ιδιοκτητών ακινήτων με φορολογικές υποχρεώσεις από τον Ιούλιο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569531" y="2272800"/>
            <a:ext cx="318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(ιδιαίτερη πρόνοια για τουρισμό, μεταφορές, πολιτισμό και αθλητισμό)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E91A4CC-0BEA-4042-B6D1-C200B9B82C71}"/>
              </a:ext>
            </a:extLst>
          </p:cNvPr>
          <p:cNvSpPr/>
          <p:nvPr/>
        </p:nvSpPr>
        <p:spPr>
          <a:xfrm>
            <a:off x="564213" y="195961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B547E23-FFDA-4F72-A4C0-BD6A79BE972F}"/>
              </a:ext>
            </a:extLst>
          </p:cNvPr>
          <p:cNvSpPr/>
          <p:nvPr/>
        </p:nvSpPr>
        <p:spPr>
          <a:xfrm>
            <a:off x="6187155" y="197938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6BDF30-9377-4EC5-9EE5-5FB0F5DBAF08}"/>
              </a:ext>
            </a:extLst>
          </p:cNvPr>
          <p:cNvSpPr/>
          <p:nvPr/>
        </p:nvSpPr>
        <p:spPr>
          <a:xfrm>
            <a:off x="612850" y="350779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Νέα μέτρα (2/5)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302D72-66D6-4BAC-8968-07658E564F01}"/>
              </a:ext>
            </a:extLst>
          </p:cNvPr>
          <p:cNvGrpSpPr/>
          <p:nvPr/>
        </p:nvGrpSpPr>
        <p:grpSpPr>
          <a:xfrm>
            <a:off x="1188450" y="4057649"/>
            <a:ext cx="864000" cy="856762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48FDB5DE-A7A6-4E7D-B7FE-131810D74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id="{7A9F02FE-2882-49D3-8760-24CA64AD7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107" name="AutoShape 244">
                <a:extLst>
                  <a:ext uri="{FF2B5EF4-FFF2-40B4-BE49-F238E27FC236}">
                    <a16:creationId xmlns:a16="http://schemas.microsoft.com/office/drawing/2014/main" id="{89FB848A-1648-4BF5-980E-2047CBD1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id="{2BFF2CE1-4B91-4666-82B3-705950817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id="{C90FED10-8F5F-4D15-B75D-FD6AFC72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Freeform 43">
            <a:extLst>
              <a:ext uri="{FF2B5EF4-FFF2-40B4-BE49-F238E27FC236}">
                <a16:creationId xmlns:a16="http://schemas.microsoft.com/office/drawing/2014/main" id="{29C806DC-CB6B-4F64-AE73-C7519E44A9DF}"/>
              </a:ext>
            </a:extLst>
          </p:cNvPr>
          <p:cNvSpPr>
            <a:spLocks noEditPoints="1"/>
          </p:cNvSpPr>
          <p:nvPr/>
        </p:nvSpPr>
        <p:spPr bwMode="auto">
          <a:xfrm>
            <a:off x="6871596" y="2472324"/>
            <a:ext cx="396588" cy="339932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94036196-650D-48E4-ABCD-FFFB07B19CE3}"/>
              </a:ext>
            </a:extLst>
          </p:cNvPr>
          <p:cNvSpPr>
            <a:spLocks noEditPoints="1"/>
          </p:cNvSpPr>
          <p:nvPr/>
        </p:nvSpPr>
        <p:spPr bwMode="auto">
          <a:xfrm>
            <a:off x="6644975" y="2359013"/>
            <a:ext cx="864000" cy="864000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id="{C6C7828D-D838-4D3F-9050-83506E842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9596" y="4048948"/>
            <a:ext cx="864000" cy="864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C9C50950-7913-4289-A70B-8197CCE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id="{E4BE2DF3-8250-4693-A0B3-4BE9E0FF9BF4}"/>
              </a:ext>
            </a:extLst>
          </p:cNvPr>
          <p:cNvSpPr/>
          <p:nvPr/>
        </p:nvSpPr>
        <p:spPr>
          <a:xfrm rot="2704752">
            <a:off x="5899789" y="3446414"/>
            <a:ext cx="457135" cy="44731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5998969-67C5-43EA-874B-7F6F7A1A8F1C}"/>
              </a:ext>
            </a:extLst>
          </p:cNvPr>
          <p:cNvSpPr/>
          <p:nvPr/>
        </p:nvSpPr>
        <p:spPr>
          <a:xfrm>
            <a:off x="6320975" y="343822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id="{8DB4FD79-1A39-44B4-AC43-0F3C3E1AFF59}"/>
              </a:ext>
            </a:extLst>
          </p:cNvPr>
          <p:cNvSpPr/>
          <p:nvPr/>
        </p:nvSpPr>
        <p:spPr>
          <a:xfrm rot="2704752">
            <a:off x="5964172" y="502606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06B54FF5-6F91-40EF-8FBD-C6E21E339CDA}"/>
              </a:ext>
            </a:extLst>
          </p:cNvPr>
          <p:cNvSpPr/>
          <p:nvPr/>
        </p:nvSpPr>
        <p:spPr>
          <a:xfrm rot="2704752">
            <a:off x="11386512" y="3443676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B12FDB5A-3701-4D8D-8304-69D7CDBE04EC}"/>
              </a:ext>
            </a:extLst>
          </p:cNvPr>
          <p:cNvGrpSpPr>
            <a:grpSpLocks noChangeAspect="1"/>
          </p:cNvGrpSpPr>
          <p:nvPr/>
        </p:nvGrpSpPr>
        <p:grpSpPr>
          <a:xfrm>
            <a:off x="1188450" y="2408889"/>
            <a:ext cx="864000" cy="864000"/>
            <a:chOff x="971884" y="9312867"/>
            <a:chExt cx="426447" cy="426447"/>
          </a:xfrm>
          <a:solidFill>
            <a:schemeClr val="bg1"/>
          </a:solidFill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60B4E8D-F37E-4B1C-8654-D9536ADBE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84" y="9312867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C37D550F-271C-4AF2-B94D-8E41650C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841" y="9361805"/>
              <a:ext cx="356538" cy="321581"/>
            </a:xfrm>
            <a:custGeom>
              <a:avLst/>
              <a:gdLst>
                <a:gd name="T0" fmla="*/ 7 w 51"/>
                <a:gd name="T1" fmla="*/ 46 h 46"/>
                <a:gd name="T2" fmla="*/ 19 w 51"/>
                <a:gd name="T3" fmla="*/ 46 h 46"/>
                <a:gd name="T4" fmla="*/ 32 w 51"/>
                <a:gd name="T5" fmla="*/ 46 h 46"/>
                <a:gd name="T6" fmla="*/ 44 w 51"/>
                <a:gd name="T7" fmla="*/ 46 h 46"/>
                <a:gd name="T8" fmla="*/ 44 w 51"/>
                <a:gd name="T9" fmla="*/ 25 h 46"/>
                <a:gd name="T10" fmla="*/ 51 w 51"/>
                <a:gd name="T11" fmla="*/ 25 h 46"/>
                <a:gd name="T12" fmla="*/ 26 w 51"/>
                <a:gd name="T13" fmla="*/ 0 h 46"/>
                <a:gd name="T14" fmla="*/ 0 w 51"/>
                <a:gd name="T15" fmla="*/ 25 h 46"/>
                <a:gd name="T16" fmla="*/ 7 w 51"/>
                <a:gd name="T17" fmla="*/ 25 h 46"/>
                <a:gd name="T18" fmla="*/ 7 w 51"/>
                <a:gd name="T19" fmla="*/ 46 h 46"/>
                <a:gd name="T20" fmla="*/ 22 w 51"/>
                <a:gd name="T21" fmla="*/ 44 h 46"/>
                <a:gd name="T22" fmla="*/ 22 w 51"/>
                <a:gd name="T23" fmla="*/ 33 h 46"/>
                <a:gd name="T24" fmla="*/ 29 w 51"/>
                <a:gd name="T25" fmla="*/ 33 h 46"/>
                <a:gd name="T26" fmla="*/ 29 w 51"/>
                <a:gd name="T27" fmla="*/ 44 h 46"/>
                <a:gd name="T28" fmla="*/ 22 w 51"/>
                <a:gd name="T29" fmla="*/ 44 h 46"/>
                <a:gd name="T30" fmla="*/ 7 w 51"/>
                <a:gd name="T31" fmla="*/ 23 h 46"/>
                <a:gd name="T32" fmla="*/ 26 w 51"/>
                <a:gd name="T33" fmla="*/ 4 h 46"/>
                <a:gd name="T34" fmla="*/ 45 w 51"/>
                <a:gd name="T35" fmla="*/ 23 h 46"/>
                <a:gd name="T36" fmla="*/ 42 w 51"/>
                <a:gd name="T37" fmla="*/ 23 h 46"/>
                <a:gd name="T38" fmla="*/ 42 w 51"/>
                <a:gd name="T39" fmla="*/ 44 h 46"/>
                <a:gd name="T40" fmla="*/ 32 w 51"/>
                <a:gd name="T41" fmla="*/ 44 h 46"/>
                <a:gd name="T42" fmla="*/ 32 w 51"/>
                <a:gd name="T43" fmla="*/ 31 h 46"/>
                <a:gd name="T44" fmla="*/ 19 w 51"/>
                <a:gd name="T45" fmla="*/ 31 h 46"/>
                <a:gd name="T46" fmla="*/ 19 w 51"/>
                <a:gd name="T47" fmla="*/ 44 h 46"/>
                <a:gd name="T48" fmla="*/ 9 w 51"/>
                <a:gd name="T49" fmla="*/ 44 h 46"/>
                <a:gd name="T50" fmla="*/ 9 w 51"/>
                <a:gd name="T51" fmla="*/ 23 h 46"/>
                <a:gd name="T52" fmla="*/ 7 w 51"/>
                <a:gd name="T5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6">
                  <a:moveTo>
                    <a:pt x="7" y="46"/>
                  </a:moveTo>
                  <a:lnTo>
                    <a:pt x="19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46"/>
                  </a:lnTo>
                  <a:close/>
                  <a:moveTo>
                    <a:pt x="22" y="44"/>
                  </a:moveTo>
                  <a:lnTo>
                    <a:pt x="22" y="33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22" y="44"/>
                  </a:lnTo>
                  <a:close/>
                  <a:moveTo>
                    <a:pt x="7" y="23"/>
                  </a:moveTo>
                  <a:lnTo>
                    <a:pt x="26" y="4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2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(3/5)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654096" y="2738669"/>
            <a:ext cx="2549121" cy="3127048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593034" y="2501072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Μεταφορές προσώπων 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450206" y="2738669"/>
            <a:ext cx="2549121" cy="3127048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396564" y="2510600"/>
            <a:ext cx="2368486" cy="85562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Καφές και μη αλκοολούχα ποτά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46315" y="2738669"/>
            <a:ext cx="2549121" cy="3127048"/>
          </a:xfrm>
          <a:prstGeom prst="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80/20 στο 90/10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9042425" y="2738669"/>
            <a:ext cx="2549121" cy="3127048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88783" y="2510600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Εισιτήρια κινηματογράφων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192395" y="2510600"/>
            <a:ext cx="248071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Τουριστικό πακέτο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69CF1F-0A16-4903-AA5E-731F519AB3ED}"/>
              </a:ext>
            </a:extLst>
          </p:cNvPr>
          <p:cNvGrpSpPr/>
          <p:nvPr/>
        </p:nvGrpSpPr>
        <p:grpSpPr>
          <a:xfrm>
            <a:off x="804388" y="3795310"/>
            <a:ext cx="864000" cy="775152"/>
            <a:chOff x="8104739" y="2096461"/>
            <a:chExt cx="864000" cy="77515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D8E5A26-CA35-4939-BDFB-42095F811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4739" y="209646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E60EA0-B704-4571-9272-85B9CE4F764B}"/>
                </a:ext>
              </a:extLst>
            </p:cNvPr>
            <p:cNvGrpSpPr/>
            <p:nvPr/>
          </p:nvGrpSpPr>
          <p:grpSpPr>
            <a:xfrm>
              <a:off x="8262980" y="2183411"/>
              <a:ext cx="555868" cy="554428"/>
              <a:chOff x="10177481" y="3471578"/>
              <a:chExt cx="555868" cy="554428"/>
            </a:xfrm>
          </p:grpSpPr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id="{F8CDDFF8-081C-4E54-A52B-348A5CA7A4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177481" y="3471578"/>
                <a:ext cx="555868" cy="55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4D05371B-4717-43FD-9109-054413CE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244" y="3663107"/>
                <a:ext cx="473784" cy="165608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id="{0830B24B-7D03-4835-ACAA-D213BD14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44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CC6FAB14-116F-4AC0-9C99-6F760BA1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769" y="3795594"/>
                <a:ext cx="60483" cy="59043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852F86AC-F2E8-469D-AA59-BEDB85C8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4610" y="3809995"/>
                <a:ext cx="30242" cy="30241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929E47F1-E49B-44BF-8435-6BE7732B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805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84F5FAF2-26A8-4C14-AD66-AEE7F001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125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73B192BC-CE4F-4E0F-BDD9-DD641D0F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966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274B4D7A-FA28-47F7-B7F5-03A35CA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102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B2AE156C-A330-4466-A8AC-39D2D928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9423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DADCC53B-5E57-4C8C-A9DD-A7FC5442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263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0C7A6CB4-D86E-478D-9FA0-4540654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89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9159BC6B-CF4A-42D9-9188-1087997A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218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2D7C17B5-44BB-4C99-948A-2E75CCE7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060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CB8C0919-4DD7-4F05-9670-F3318E58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9101" y="3648707"/>
                <a:ext cx="64804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9ECAA2B5-E8E3-4B47-A363-779FBD7F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567" y="3648707"/>
                <a:ext cx="66243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583F8BDC-4F50-4426-B7C4-42FB7431E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44" y="3678949"/>
                <a:ext cx="89284" cy="66243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ECE86008-3A7F-4973-8E79-794407A9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09" y="3678949"/>
                <a:ext cx="89284" cy="66243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79A4F166-D232-47A4-984A-ECD59BA5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258" y="3678949"/>
                <a:ext cx="80644" cy="66243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83E2C981-A4BA-414E-BCA3-F7EF524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7982" y="3678949"/>
                <a:ext cx="74884" cy="66243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id="{BBAB34CF-8AAA-4AE9-AAF2-17E9D393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9494" y="3676068"/>
                <a:ext cx="70564" cy="146888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id="{5E249EC0-C10B-43AB-9DFB-1D6D599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2374" y="3678949"/>
                <a:ext cx="64804" cy="141127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id="{8CBC5D0D-A653-4613-8101-F6C3B03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135" y="3690469"/>
                <a:ext cx="24482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C1447F3D-7D75-4C32-B677-7E5E3D1C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496" y="3690469"/>
                <a:ext cx="25921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832F2-C25B-4348-81C4-874D6891B0E2}"/>
              </a:ext>
            </a:extLst>
          </p:cNvPr>
          <p:cNvGrpSpPr/>
          <p:nvPr/>
        </p:nvGrpSpPr>
        <p:grpSpPr>
          <a:xfrm>
            <a:off x="3574490" y="3795310"/>
            <a:ext cx="864000" cy="775152"/>
            <a:chOff x="3574490" y="3427998"/>
            <a:chExt cx="864000" cy="775152"/>
          </a:xfrm>
          <a:solidFill>
            <a:schemeClr val="tx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2F25EF30-772D-4981-B05C-A913737A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490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79">
              <a:extLst>
                <a:ext uri="{FF2B5EF4-FFF2-40B4-BE49-F238E27FC236}">
                  <a16:creationId xmlns:a16="http://schemas.microsoft.com/office/drawing/2014/main" id="{43C5DE9F-AF6E-412D-940B-454E52F1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71" y="3929427"/>
              <a:ext cx="500094" cy="46788"/>
            </a:xfrm>
            <a:custGeom>
              <a:avLst/>
              <a:gdLst>
                <a:gd name="T0" fmla="*/ 2 w 11146"/>
                <a:gd name="T1" fmla="*/ 2 h 1140"/>
                <a:gd name="T2" fmla="*/ 2 w 11146"/>
                <a:gd name="T3" fmla="*/ 2 h 1140"/>
                <a:gd name="T4" fmla="*/ 2 w 11146"/>
                <a:gd name="T5" fmla="*/ 2 h 1140"/>
                <a:gd name="T6" fmla="*/ 1 w 11146"/>
                <a:gd name="T7" fmla="*/ 2 h 1140"/>
                <a:gd name="T8" fmla="*/ 1 w 11146"/>
                <a:gd name="T9" fmla="*/ 2 h 1140"/>
                <a:gd name="T10" fmla="*/ 1 w 11146"/>
                <a:gd name="T11" fmla="*/ 2 h 1140"/>
                <a:gd name="T12" fmla="*/ 1 w 11146"/>
                <a:gd name="T13" fmla="*/ 2 h 1140"/>
                <a:gd name="T14" fmla="*/ 1 w 11146"/>
                <a:gd name="T15" fmla="*/ 2 h 1140"/>
                <a:gd name="T16" fmla="*/ 0 w 11146"/>
                <a:gd name="T17" fmla="*/ 2 h 1140"/>
                <a:gd name="T18" fmla="*/ 0 w 11146"/>
                <a:gd name="T19" fmla="*/ 1 h 1140"/>
                <a:gd name="T20" fmla="*/ 0 w 11146"/>
                <a:gd name="T21" fmla="*/ 1 h 1140"/>
                <a:gd name="T22" fmla="*/ 0 w 11146"/>
                <a:gd name="T23" fmla="*/ 1 h 1140"/>
                <a:gd name="T24" fmla="*/ 0 w 11146"/>
                <a:gd name="T25" fmla="*/ 1 h 1140"/>
                <a:gd name="T26" fmla="*/ 0 w 11146"/>
                <a:gd name="T27" fmla="*/ 1 h 1140"/>
                <a:gd name="T28" fmla="*/ 0 w 11146"/>
                <a:gd name="T29" fmla="*/ 0 h 1140"/>
                <a:gd name="T30" fmla="*/ 0 w 11146"/>
                <a:gd name="T31" fmla="*/ 0 h 1140"/>
                <a:gd name="T32" fmla="*/ 21 w 11146"/>
                <a:gd name="T33" fmla="*/ 0 h 1140"/>
                <a:gd name="T34" fmla="*/ 21 w 11146"/>
                <a:gd name="T35" fmla="*/ 0 h 1140"/>
                <a:gd name="T36" fmla="*/ 21 w 11146"/>
                <a:gd name="T37" fmla="*/ 0 h 1140"/>
                <a:gd name="T38" fmla="*/ 21 w 11146"/>
                <a:gd name="T39" fmla="*/ 1 h 1140"/>
                <a:gd name="T40" fmla="*/ 21 w 11146"/>
                <a:gd name="T41" fmla="*/ 1 h 1140"/>
                <a:gd name="T42" fmla="*/ 21 w 11146"/>
                <a:gd name="T43" fmla="*/ 1 h 1140"/>
                <a:gd name="T44" fmla="*/ 21 w 11146"/>
                <a:gd name="T45" fmla="*/ 1 h 1140"/>
                <a:gd name="T46" fmla="*/ 21 w 11146"/>
                <a:gd name="T47" fmla="*/ 1 h 1140"/>
                <a:gd name="T48" fmla="*/ 21 w 11146"/>
                <a:gd name="T49" fmla="*/ 2 h 1140"/>
                <a:gd name="T50" fmla="*/ 20 w 11146"/>
                <a:gd name="T51" fmla="*/ 2 h 1140"/>
                <a:gd name="T52" fmla="*/ 20 w 11146"/>
                <a:gd name="T53" fmla="*/ 2 h 1140"/>
                <a:gd name="T54" fmla="*/ 20 w 11146"/>
                <a:gd name="T55" fmla="*/ 2 h 1140"/>
                <a:gd name="T56" fmla="*/ 20 w 11146"/>
                <a:gd name="T57" fmla="*/ 2 h 1140"/>
                <a:gd name="T58" fmla="*/ 20 w 11146"/>
                <a:gd name="T59" fmla="*/ 2 h 1140"/>
                <a:gd name="T60" fmla="*/ 19 w 11146"/>
                <a:gd name="T61" fmla="*/ 2 h 1140"/>
                <a:gd name="T62" fmla="*/ 19 w 11146"/>
                <a:gd name="T63" fmla="*/ 2 h 1140"/>
                <a:gd name="T64" fmla="*/ 19 w 11146"/>
                <a:gd name="T65" fmla="*/ 2 h 1140"/>
                <a:gd name="T66" fmla="*/ 2 w 11146"/>
                <a:gd name="T67" fmla="*/ 2 h 1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6"/>
                <a:gd name="T103" fmla="*/ 0 h 1140"/>
                <a:gd name="T104" fmla="*/ 11146 w 11146"/>
                <a:gd name="T105" fmla="*/ 1140 h 1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6" h="1140">
                  <a:moveTo>
                    <a:pt x="1141" y="1140"/>
                  </a:moveTo>
                  <a:lnTo>
                    <a:pt x="1071" y="1139"/>
                  </a:lnTo>
                  <a:lnTo>
                    <a:pt x="1003" y="1136"/>
                  </a:lnTo>
                  <a:lnTo>
                    <a:pt x="937" y="1130"/>
                  </a:lnTo>
                  <a:lnTo>
                    <a:pt x="873" y="1122"/>
                  </a:lnTo>
                  <a:lnTo>
                    <a:pt x="812" y="1112"/>
                  </a:lnTo>
                  <a:lnTo>
                    <a:pt x="753" y="1100"/>
                  </a:lnTo>
                  <a:lnTo>
                    <a:pt x="697" y="1086"/>
                  </a:lnTo>
                  <a:lnTo>
                    <a:pt x="642" y="1068"/>
                  </a:lnTo>
                  <a:lnTo>
                    <a:pt x="589" y="1049"/>
                  </a:lnTo>
                  <a:lnTo>
                    <a:pt x="539" y="1028"/>
                  </a:lnTo>
                  <a:lnTo>
                    <a:pt x="492" y="1005"/>
                  </a:lnTo>
                  <a:lnTo>
                    <a:pt x="446" y="979"/>
                  </a:lnTo>
                  <a:lnTo>
                    <a:pt x="403" y="952"/>
                  </a:lnTo>
                  <a:lnTo>
                    <a:pt x="361" y="922"/>
                  </a:lnTo>
                  <a:lnTo>
                    <a:pt x="322" y="889"/>
                  </a:lnTo>
                  <a:lnTo>
                    <a:pt x="286" y="855"/>
                  </a:lnTo>
                  <a:lnTo>
                    <a:pt x="251" y="818"/>
                  </a:lnTo>
                  <a:lnTo>
                    <a:pt x="219" y="779"/>
                  </a:lnTo>
                  <a:lnTo>
                    <a:pt x="189" y="738"/>
                  </a:lnTo>
                  <a:lnTo>
                    <a:pt x="161" y="694"/>
                  </a:lnTo>
                  <a:lnTo>
                    <a:pt x="136" y="649"/>
                  </a:lnTo>
                  <a:lnTo>
                    <a:pt x="112" y="601"/>
                  </a:lnTo>
                  <a:lnTo>
                    <a:pt x="91" y="551"/>
                  </a:lnTo>
                  <a:lnTo>
                    <a:pt x="71" y="499"/>
                  </a:lnTo>
                  <a:lnTo>
                    <a:pt x="55" y="444"/>
                  </a:lnTo>
                  <a:lnTo>
                    <a:pt x="40" y="387"/>
                  </a:lnTo>
                  <a:lnTo>
                    <a:pt x="28" y="328"/>
                  </a:lnTo>
                  <a:lnTo>
                    <a:pt x="18" y="267"/>
                  </a:lnTo>
                  <a:lnTo>
                    <a:pt x="10" y="204"/>
                  </a:lnTo>
                  <a:lnTo>
                    <a:pt x="5" y="137"/>
                  </a:lnTo>
                  <a:lnTo>
                    <a:pt x="2" y="70"/>
                  </a:lnTo>
                  <a:lnTo>
                    <a:pt x="0" y="0"/>
                  </a:lnTo>
                  <a:lnTo>
                    <a:pt x="11132" y="0"/>
                  </a:lnTo>
                  <a:lnTo>
                    <a:pt x="11146" y="0"/>
                  </a:lnTo>
                  <a:lnTo>
                    <a:pt x="11144" y="70"/>
                  </a:lnTo>
                  <a:lnTo>
                    <a:pt x="11141" y="137"/>
                  </a:lnTo>
                  <a:lnTo>
                    <a:pt x="11135" y="204"/>
                  </a:lnTo>
                  <a:lnTo>
                    <a:pt x="11128" y="267"/>
                  </a:lnTo>
                  <a:lnTo>
                    <a:pt x="11117" y="328"/>
                  </a:lnTo>
                  <a:lnTo>
                    <a:pt x="11105" y="387"/>
                  </a:lnTo>
                  <a:lnTo>
                    <a:pt x="11090" y="444"/>
                  </a:lnTo>
                  <a:lnTo>
                    <a:pt x="11074" y="499"/>
                  </a:lnTo>
                  <a:lnTo>
                    <a:pt x="11054" y="551"/>
                  </a:lnTo>
                  <a:lnTo>
                    <a:pt x="11032" y="601"/>
                  </a:lnTo>
                  <a:lnTo>
                    <a:pt x="11009" y="649"/>
                  </a:lnTo>
                  <a:lnTo>
                    <a:pt x="10983" y="694"/>
                  </a:lnTo>
                  <a:lnTo>
                    <a:pt x="10955" y="738"/>
                  </a:lnTo>
                  <a:lnTo>
                    <a:pt x="10925" y="779"/>
                  </a:lnTo>
                  <a:lnTo>
                    <a:pt x="10892" y="818"/>
                  </a:lnTo>
                  <a:lnTo>
                    <a:pt x="10858" y="855"/>
                  </a:lnTo>
                  <a:lnTo>
                    <a:pt x="10821" y="889"/>
                  </a:lnTo>
                  <a:lnTo>
                    <a:pt x="10782" y="922"/>
                  </a:lnTo>
                  <a:lnTo>
                    <a:pt x="10739" y="952"/>
                  </a:lnTo>
                  <a:lnTo>
                    <a:pt x="10696" y="979"/>
                  </a:lnTo>
                  <a:lnTo>
                    <a:pt x="10650" y="1005"/>
                  </a:lnTo>
                  <a:lnTo>
                    <a:pt x="10602" y="1028"/>
                  </a:lnTo>
                  <a:lnTo>
                    <a:pt x="10551" y="1049"/>
                  </a:lnTo>
                  <a:lnTo>
                    <a:pt x="10499" y="1068"/>
                  </a:lnTo>
                  <a:lnTo>
                    <a:pt x="10443" y="1086"/>
                  </a:lnTo>
                  <a:lnTo>
                    <a:pt x="10386" y="1100"/>
                  </a:lnTo>
                  <a:lnTo>
                    <a:pt x="10327" y="1112"/>
                  </a:lnTo>
                  <a:lnTo>
                    <a:pt x="10265" y="1122"/>
                  </a:lnTo>
                  <a:lnTo>
                    <a:pt x="10202" y="1130"/>
                  </a:lnTo>
                  <a:lnTo>
                    <a:pt x="10135" y="1136"/>
                  </a:lnTo>
                  <a:lnTo>
                    <a:pt x="10067" y="1139"/>
                  </a:lnTo>
                  <a:lnTo>
                    <a:pt x="9996" y="1140"/>
                  </a:lnTo>
                  <a:lnTo>
                    <a:pt x="1141" y="114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0">
              <a:extLst>
                <a:ext uri="{FF2B5EF4-FFF2-40B4-BE49-F238E27FC236}">
                  <a16:creationId xmlns:a16="http://schemas.microsoft.com/office/drawing/2014/main" id="{FCDE0BD1-19BF-4F0C-B409-DE1FCA20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29" y="3693580"/>
              <a:ext cx="366804" cy="221525"/>
            </a:xfrm>
            <a:custGeom>
              <a:avLst/>
              <a:gdLst>
                <a:gd name="T0" fmla="*/ 11 w 8157"/>
                <a:gd name="T1" fmla="*/ 9 h 5347"/>
                <a:gd name="T2" fmla="*/ 11 w 8157"/>
                <a:gd name="T3" fmla="*/ 9 h 5347"/>
                <a:gd name="T4" fmla="*/ 11 w 8157"/>
                <a:gd name="T5" fmla="*/ 9 h 5347"/>
                <a:gd name="T6" fmla="*/ 11 w 8157"/>
                <a:gd name="T7" fmla="*/ 10 h 5347"/>
                <a:gd name="T8" fmla="*/ 11 w 8157"/>
                <a:gd name="T9" fmla="*/ 10 h 5347"/>
                <a:gd name="T10" fmla="*/ 11 w 8157"/>
                <a:gd name="T11" fmla="*/ 10 h 5347"/>
                <a:gd name="T12" fmla="*/ 10 w 8157"/>
                <a:gd name="T13" fmla="*/ 10 h 5347"/>
                <a:gd name="T14" fmla="*/ 10 w 8157"/>
                <a:gd name="T15" fmla="*/ 10 h 5347"/>
                <a:gd name="T16" fmla="*/ 2 w 8157"/>
                <a:gd name="T17" fmla="*/ 10 h 5347"/>
                <a:gd name="T18" fmla="*/ 1 w 8157"/>
                <a:gd name="T19" fmla="*/ 10 h 5347"/>
                <a:gd name="T20" fmla="*/ 1 w 8157"/>
                <a:gd name="T21" fmla="*/ 10 h 5347"/>
                <a:gd name="T22" fmla="*/ 1 w 8157"/>
                <a:gd name="T23" fmla="*/ 10 h 5347"/>
                <a:gd name="T24" fmla="*/ 0 w 8157"/>
                <a:gd name="T25" fmla="*/ 10 h 5347"/>
                <a:gd name="T26" fmla="*/ 0 w 8157"/>
                <a:gd name="T27" fmla="*/ 9 h 5347"/>
                <a:gd name="T28" fmla="*/ 0 w 8157"/>
                <a:gd name="T29" fmla="*/ 9 h 5347"/>
                <a:gd name="T30" fmla="*/ 0 w 8157"/>
                <a:gd name="T31" fmla="*/ 9 h 5347"/>
                <a:gd name="T32" fmla="*/ 0 w 8157"/>
                <a:gd name="T33" fmla="*/ 0 h 5347"/>
                <a:gd name="T34" fmla="*/ 12 w 8157"/>
                <a:gd name="T35" fmla="*/ 0 h 5347"/>
                <a:gd name="T36" fmla="*/ 12 w 8157"/>
                <a:gd name="T37" fmla="*/ 0 h 5347"/>
                <a:gd name="T38" fmla="*/ 13 w 8157"/>
                <a:gd name="T39" fmla="*/ 0 h 5347"/>
                <a:gd name="T40" fmla="*/ 13 w 8157"/>
                <a:gd name="T41" fmla="*/ 0 h 5347"/>
                <a:gd name="T42" fmla="*/ 13 w 8157"/>
                <a:gd name="T43" fmla="*/ 0 h 5347"/>
                <a:gd name="T44" fmla="*/ 14 w 8157"/>
                <a:gd name="T45" fmla="*/ 1 h 5347"/>
                <a:gd name="T46" fmla="*/ 14 w 8157"/>
                <a:gd name="T47" fmla="*/ 1 h 5347"/>
                <a:gd name="T48" fmla="*/ 14 w 8157"/>
                <a:gd name="T49" fmla="*/ 1 h 5347"/>
                <a:gd name="T50" fmla="*/ 14 w 8157"/>
                <a:gd name="T51" fmla="*/ 1 h 5347"/>
                <a:gd name="T52" fmla="*/ 15 w 8157"/>
                <a:gd name="T53" fmla="*/ 2 h 5347"/>
                <a:gd name="T54" fmla="*/ 15 w 8157"/>
                <a:gd name="T55" fmla="*/ 2 h 5347"/>
                <a:gd name="T56" fmla="*/ 15 w 8157"/>
                <a:gd name="T57" fmla="*/ 2 h 5347"/>
                <a:gd name="T58" fmla="*/ 15 w 8157"/>
                <a:gd name="T59" fmla="*/ 3 h 5347"/>
                <a:gd name="T60" fmla="*/ 15 w 8157"/>
                <a:gd name="T61" fmla="*/ 3 h 5347"/>
                <a:gd name="T62" fmla="*/ 15 w 8157"/>
                <a:gd name="T63" fmla="*/ 3 h 5347"/>
                <a:gd name="T64" fmla="*/ 15 w 8157"/>
                <a:gd name="T65" fmla="*/ 4 h 5347"/>
                <a:gd name="T66" fmla="*/ 15 w 8157"/>
                <a:gd name="T67" fmla="*/ 4 h 5347"/>
                <a:gd name="T68" fmla="*/ 15 w 8157"/>
                <a:gd name="T69" fmla="*/ 5 h 5347"/>
                <a:gd name="T70" fmla="*/ 15 w 8157"/>
                <a:gd name="T71" fmla="*/ 5 h 5347"/>
                <a:gd name="T72" fmla="*/ 15 w 8157"/>
                <a:gd name="T73" fmla="*/ 5 h 5347"/>
                <a:gd name="T74" fmla="*/ 15 w 8157"/>
                <a:gd name="T75" fmla="*/ 6 h 5347"/>
                <a:gd name="T76" fmla="*/ 15 w 8157"/>
                <a:gd name="T77" fmla="*/ 6 h 5347"/>
                <a:gd name="T78" fmla="*/ 15 w 8157"/>
                <a:gd name="T79" fmla="*/ 6 h 5347"/>
                <a:gd name="T80" fmla="*/ 14 w 8157"/>
                <a:gd name="T81" fmla="*/ 7 h 5347"/>
                <a:gd name="T82" fmla="*/ 14 w 8157"/>
                <a:gd name="T83" fmla="*/ 7 h 5347"/>
                <a:gd name="T84" fmla="*/ 14 w 8157"/>
                <a:gd name="T85" fmla="*/ 7 h 5347"/>
                <a:gd name="T86" fmla="*/ 13 w 8157"/>
                <a:gd name="T87" fmla="*/ 7 h 5347"/>
                <a:gd name="T88" fmla="*/ 13 w 8157"/>
                <a:gd name="T89" fmla="*/ 8 h 5347"/>
                <a:gd name="T90" fmla="*/ 13 w 8157"/>
                <a:gd name="T91" fmla="*/ 8 h 5347"/>
                <a:gd name="T92" fmla="*/ 12 w 8157"/>
                <a:gd name="T93" fmla="*/ 8 h 5347"/>
                <a:gd name="T94" fmla="*/ 12 w 8157"/>
                <a:gd name="T95" fmla="*/ 8 h 5347"/>
                <a:gd name="T96" fmla="*/ 12 w 8157"/>
                <a:gd name="T97" fmla="*/ 8 h 5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57"/>
                <a:gd name="T148" fmla="*/ 0 h 5347"/>
                <a:gd name="T149" fmla="*/ 8157 w 8157"/>
                <a:gd name="T150" fmla="*/ 5347 h 5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57" h="5347">
                  <a:moveTo>
                    <a:pt x="6058" y="4180"/>
                  </a:moveTo>
                  <a:lnTo>
                    <a:pt x="6058" y="4428"/>
                  </a:lnTo>
                  <a:lnTo>
                    <a:pt x="6057" y="4484"/>
                  </a:lnTo>
                  <a:lnTo>
                    <a:pt x="6055" y="4539"/>
                  </a:lnTo>
                  <a:lnTo>
                    <a:pt x="6050" y="4591"/>
                  </a:lnTo>
                  <a:lnTo>
                    <a:pt x="6044" y="4642"/>
                  </a:lnTo>
                  <a:lnTo>
                    <a:pt x="6035" y="4692"/>
                  </a:lnTo>
                  <a:lnTo>
                    <a:pt x="6025" y="4739"/>
                  </a:lnTo>
                  <a:lnTo>
                    <a:pt x="6013" y="4785"/>
                  </a:lnTo>
                  <a:lnTo>
                    <a:pt x="6000" y="4829"/>
                  </a:lnTo>
                  <a:lnTo>
                    <a:pt x="5984" y="4871"/>
                  </a:lnTo>
                  <a:lnTo>
                    <a:pt x="5967" y="4911"/>
                  </a:lnTo>
                  <a:lnTo>
                    <a:pt x="5947" y="4949"/>
                  </a:lnTo>
                  <a:lnTo>
                    <a:pt x="5926" y="4987"/>
                  </a:lnTo>
                  <a:lnTo>
                    <a:pt x="5903" y="5022"/>
                  </a:lnTo>
                  <a:lnTo>
                    <a:pt x="5878" y="5055"/>
                  </a:lnTo>
                  <a:lnTo>
                    <a:pt x="5851" y="5086"/>
                  </a:lnTo>
                  <a:lnTo>
                    <a:pt x="5822" y="5116"/>
                  </a:lnTo>
                  <a:lnTo>
                    <a:pt x="5792" y="5144"/>
                  </a:lnTo>
                  <a:lnTo>
                    <a:pt x="5760" y="5170"/>
                  </a:lnTo>
                  <a:lnTo>
                    <a:pt x="5726" y="5194"/>
                  </a:lnTo>
                  <a:lnTo>
                    <a:pt x="5690" y="5217"/>
                  </a:lnTo>
                  <a:lnTo>
                    <a:pt x="5652" y="5237"/>
                  </a:lnTo>
                  <a:lnTo>
                    <a:pt x="5612" y="5256"/>
                  </a:lnTo>
                  <a:lnTo>
                    <a:pt x="5571" y="5273"/>
                  </a:lnTo>
                  <a:lnTo>
                    <a:pt x="5527" y="5289"/>
                  </a:lnTo>
                  <a:lnTo>
                    <a:pt x="5482" y="5303"/>
                  </a:lnTo>
                  <a:lnTo>
                    <a:pt x="5435" y="5315"/>
                  </a:lnTo>
                  <a:lnTo>
                    <a:pt x="5386" y="5325"/>
                  </a:lnTo>
                  <a:lnTo>
                    <a:pt x="5335" y="5333"/>
                  </a:lnTo>
                  <a:lnTo>
                    <a:pt x="5283" y="5339"/>
                  </a:lnTo>
                  <a:lnTo>
                    <a:pt x="5227" y="5343"/>
                  </a:lnTo>
                  <a:lnTo>
                    <a:pt x="5171" y="5346"/>
                  </a:lnTo>
                  <a:lnTo>
                    <a:pt x="5113" y="5347"/>
                  </a:lnTo>
                  <a:lnTo>
                    <a:pt x="933" y="5347"/>
                  </a:lnTo>
                  <a:lnTo>
                    <a:pt x="875" y="5346"/>
                  </a:lnTo>
                  <a:lnTo>
                    <a:pt x="820" y="5343"/>
                  </a:lnTo>
                  <a:lnTo>
                    <a:pt x="765" y="5339"/>
                  </a:lnTo>
                  <a:lnTo>
                    <a:pt x="713" y="5333"/>
                  </a:lnTo>
                  <a:lnTo>
                    <a:pt x="663" y="5325"/>
                  </a:lnTo>
                  <a:lnTo>
                    <a:pt x="615" y="5315"/>
                  </a:lnTo>
                  <a:lnTo>
                    <a:pt x="569" y="5303"/>
                  </a:lnTo>
                  <a:lnTo>
                    <a:pt x="524" y="5289"/>
                  </a:lnTo>
                  <a:lnTo>
                    <a:pt x="481" y="5273"/>
                  </a:lnTo>
                  <a:lnTo>
                    <a:pt x="440" y="5256"/>
                  </a:lnTo>
                  <a:lnTo>
                    <a:pt x="401" y="5237"/>
                  </a:lnTo>
                  <a:lnTo>
                    <a:pt x="364" y="5217"/>
                  </a:lnTo>
                  <a:lnTo>
                    <a:pt x="328" y="5194"/>
                  </a:lnTo>
                  <a:lnTo>
                    <a:pt x="295" y="5170"/>
                  </a:lnTo>
                  <a:lnTo>
                    <a:pt x="263" y="5144"/>
                  </a:lnTo>
                  <a:lnTo>
                    <a:pt x="233" y="5116"/>
                  </a:lnTo>
                  <a:lnTo>
                    <a:pt x="204" y="5086"/>
                  </a:lnTo>
                  <a:lnTo>
                    <a:pt x="178" y="5055"/>
                  </a:lnTo>
                  <a:lnTo>
                    <a:pt x="153" y="5022"/>
                  </a:lnTo>
                  <a:lnTo>
                    <a:pt x="131" y="4987"/>
                  </a:lnTo>
                  <a:lnTo>
                    <a:pt x="110" y="4949"/>
                  </a:lnTo>
                  <a:lnTo>
                    <a:pt x="91" y="4911"/>
                  </a:lnTo>
                  <a:lnTo>
                    <a:pt x="74" y="4871"/>
                  </a:lnTo>
                  <a:lnTo>
                    <a:pt x="58" y="4829"/>
                  </a:lnTo>
                  <a:lnTo>
                    <a:pt x="45" y="4785"/>
                  </a:lnTo>
                  <a:lnTo>
                    <a:pt x="33" y="4739"/>
                  </a:lnTo>
                  <a:lnTo>
                    <a:pt x="23" y="4692"/>
                  </a:lnTo>
                  <a:lnTo>
                    <a:pt x="15" y="4642"/>
                  </a:lnTo>
                  <a:lnTo>
                    <a:pt x="8" y="4591"/>
                  </a:lnTo>
                  <a:lnTo>
                    <a:pt x="4" y="4539"/>
                  </a:lnTo>
                  <a:lnTo>
                    <a:pt x="1" y="4484"/>
                  </a:lnTo>
                  <a:lnTo>
                    <a:pt x="0" y="4428"/>
                  </a:lnTo>
                  <a:lnTo>
                    <a:pt x="0" y="0"/>
                  </a:lnTo>
                  <a:lnTo>
                    <a:pt x="6058" y="0"/>
                  </a:lnTo>
                  <a:lnTo>
                    <a:pt x="6111" y="1"/>
                  </a:lnTo>
                  <a:lnTo>
                    <a:pt x="6165" y="3"/>
                  </a:lnTo>
                  <a:lnTo>
                    <a:pt x="6217" y="6"/>
                  </a:lnTo>
                  <a:lnTo>
                    <a:pt x="6269" y="10"/>
                  </a:lnTo>
                  <a:lnTo>
                    <a:pt x="6320" y="15"/>
                  </a:lnTo>
                  <a:lnTo>
                    <a:pt x="6371" y="22"/>
                  </a:lnTo>
                  <a:lnTo>
                    <a:pt x="6421" y="29"/>
                  </a:lnTo>
                  <a:lnTo>
                    <a:pt x="6472" y="38"/>
                  </a:lnTo>
                  <a:lnTo>
                    <a:pt x="6521" y="48"/>
                  </a:lnTo>
                  <a:lnTo>
                    <a:pt x="6570" y="60"/>
                  </a:lnTo>
                  <a:lnTo>
                    <a:pt x="6618" y="72"/>
                  </a:lnTo>
                  <a:lnTo>
                    <a:pt x="6666" y="86"/>
                  </a:lnTo>
                  <a:lnTo>
                    <a:pt x="6714" y="101"/>
                  </a:lnTo>
                  <a:lnTo>
                    <a:pt x="6762" y="117"/>
                  </a:lnTo>
                  <a:lnTo>
                    <a:pt x="6808" y="134"/>
                  </a:lnTo>
                  <a:lnTo>
                    <a:pt x="6855" y="153"/>
                  </a:lnTo>
                  <a:lnTo>
                    <a:pt x="6900" y="172"/>
                  </a:lnTo>
                  <a:lnTo>
                    <a:pt x="6946" y="193"/>
                  </a:lnTo>
                  <a:lnTo>
                    <a:pt x="6990" y="215"/>
                  </a:lnTo>
                  <a:lnTo>
                    <a:pt x="7035" y="240"/>
                  </a:lnTo>
                  <a:lnTo>
                    <a:pt x="7080" y="264"/>
                  </a:lnTo>
                  <a:lnTo>
                    <a:pt x="7123" y="290"/>
                  </a:lnTo>
                  <a:lnTo>
                    <a:pt x="7166" y="317"/>
                  </a:lnTo>
                  <a:lnTo>
                    <a:pt x="7209" y="345"/>
                  </a:lnTo>
                  <a:lnTo>
                    <a:pt x="7251" y="374"/>
                  </a:lnTo>
                  <a:lnTo>
                    <a:pt x="7292" y="405"/>
                  </a:lnTo>
                  <a:lnTo>
                    <a:pt x="7334" y="436"/>
                  </a:lnTo>
                  <a:lnTo>
                    <a:pt x="7376" y="469"/>
                  </a:lnTo>
                  <a:lnTo>
                    <a:pt x="7416" y="504"/>
                  </a:lnTo>
                  <a:lnTo>
                    <a:pt x="7456" y="540"/>
                  </a:lnTo>
                  <a:lnTo>
                    <a:pt x="7495" y="577"/>
                  </a:lnTo>
                  <a:lnTo>
                    <a:pt x="7534" y="614"/>
                  </a:lnTo>
                  <a:lnTo>
                    <a:pt x="7572" y="653"/>
                  </a:lnTo>
                  <a:lnTo>
                    <a:pt x="7609" y="692"/>
                  </a:lnTo>
                  <a:lnTo>
                    <a:pt x="7646" y="732"/>
                  </a:lnTo>
                  <a:lnTo>
                    <a:pt x="7681" y="772"/>
                  </a:lnTo>
                  <a:lnTo>
                    <a:pt x="7714" y="812"/>
                  </a:lnTo>
                  <a:lnTo>
                    <a:pt x="7746" y="854"/>
                  </a:lnTo>
                  <a:lnTo>
                    <a:pt x="7777" y="896"/>
                  </a:lnTo>
                  <a:lnTo>
                    <a:pt x="7807" y="938"/>
                  </a:lnTo>
                  <a:lnTo>
                    <a:pt x="7835" y="980"/>
                  </a:lnTo>
                  <a:lnTo>
                    <a:pt x="7863" y="1023"/>
                  </a:lnTo>
                  <a:lnTo>
                    <a:pt x="7889" y="1066"/>
                  </a:lnTo>
                  <a:lnTo>
                    <a:pt x="7914" y="1110"/>
                  </a:lnTo>
                  <a:lnTo>
                    <a:pt x="7937" y="1155"/>
                  </a:lnTo>
                  <a:lnTo>
                    <a:pt x="7961" y="1200"/>
                  </a:lnTo>
                  <a:lnTo>
                    <a:pt x="7982" y="1246"/>
                  </a:lnTo>
                  <a:lnTo>
                    <a:pt x="8002" y="1291"/>
                  </a:lnTo>
                  <a:lnTo>
                    <a:pt x="8021" y="1338"/>
                  </a:lnTo>
                  <a:lnTo>
                    <a:pt x="8038" y="1384"/>
                  </a:lnTo>
                  <a:lnTo>
                    <a:pt x="8055" y="1433"/>
                  </a:lnTo>
                  <a:lnTo>
                    <a:pt x="8070" y="1480"/>
                  </a:lnTo>
                  <a:lnTo>
                    <a:pt x="8084" y="1529"/>
                  </a:lnTo>
                  <a:lnTo>
                    <a:pt x="8097" y="1577"/>
                  </a:lnTo>
                  <a:lnTo>
                    <a:pt x="8108" y="1627"/>
                  </a:lnTo>
                  <a:lnTo>
                    <a:pt x="8118" y="1676"/>
                  </a:lnTo>
                  <a:lnTo>
                    <a:pt x="8128" y="1728"/>
                  </a:lnTo>
                  <a:lnTo>
                    <a:pt x="8135" y="1778"/>
                  </a:lnTo>
                  <a:lnTo>
                    <a:pt x="8142" y="1830"/>
                  </a:lnTo>
                  <a:lnTo>
                    <a:pt x="8148" y="1882"/>
                  </a:lnTo>
                  <a:lnTo>
                    <a:pt x="8152" y="1934"/>
                  </a:lnTo>
                  <a:lnTo>
                    <a:pt x="8155" y="1987"/>
                  </a:lnTo>
                  <a:lnTo>
                    <a:pt x="8157" y="2041"/>
                  </a:lnTo>
                  <a:lnTo>
                    <a:pt x="8157" y="2095"/>
                  </a:lnTo>
                  <a:lnTo>
                    <a:pt x="8157" y="2149"/>
                  </a:lnTo>
                  <a:lnTo>
                    <a:pt x="8155" y="2203"/>
                  </a:lnTo>
                  <a:lnTo>
                    <a:pt x="8152" y="2257"/>
                  </a:lnTo>
                  <a:lnTo>
                    <a:pt x="8148" y="2311"/>
                  </a:lnTo>
                  <a:lnTo>
                    <a:pt x="8142" y="2364"/>
                  </a:lnTo>
                  <a:lnTo>
                    <a:pt x="8135" y="2415"/>
                  </a:lnTo>
                  <a:lnTo>
                    <a:pt x="8128" y="2467"/>
                  </a:lnTo>
                  <a:lnTo>
                    <a:pt x="8118" y="2518"/>
                  </a:lnTo>
                  <a:lnTo>
                    <a:pt x="8108" y="2568"/>
                  </a:lnTo>
                  <a:lnTo>
                    <a:pt x="8097" y="2619"/>
                  </a:lnTo>
                  <a:lnTo>
                    <a:pt x="8084" y="2668"/>
                  </a:lnTo>
                  <a:lnTo>
                    <a:pt x="8070" y="2717"/>
                  </a:lnTo>
                  <a:lnTo>
                    <a:pt x="8055" y="2765"/>
                  </a:lnTo>
                  <a:lnTo>
                    <a:pt x="8038" y="2812"/>
                  </a:lnTo>
                  <a:lnTo>
                    <a:pt x="8021" y="2860"/>
                  </a:lnTo>
                  <a:lnTo>
                    <a:pt x="8002" y="2907"/>
                  </a:lnTo>
                  <a:lnTo>
                    <a:pt x="7982" y="2953"/>
                  </a:lnTo>
                  <a:lnTo>
                    <a:pt x="7961" y="2998"/>
                  </a:lnTo>
                  <a:lnTo>
                    <a:pt x="7937" y="3043"/>
                  </a:lnTo>
                  <a:lnTo>
                    <a:pt x="7914" y="3088"/>
                  </a:lnTo>
                  <a:lnTo>
                    <a:pt x="7889" y="3132"/>
                  </a:lnTo>
                  <a:lnTo>
                    <a:pt x="7863" y="3175"/>
                  </a:lnTo>
                  <a:lnTo>
                    <a:pt x="7835" y="3218"/>
                  </a:lnTo>
                  <a:lnTo>
                    <a:pt x="7807" y="3261"/>
                  </a:lnTo>
                  <a:lnTo>
                    <a:pt x="7777" y="3302"/>
                  </a:lnTo>
                  <a:lnTo>
                    <a:pt x="7746" y="3343"/>
                  </a:lnTo>
                  <a:lnTo>
                    <a:pt x="7714" y="3384"/>
                  </a:lnTo>
                  <a:lnTo>
                    <a:pt x="7681" y="3424"/>
                  </a:lnTo>
                  <a:lnTo>
                    <a:pt x="7646" y="3463"/>
                  </a:lnTo>
                  <a:lnTo>
                    <a:pt x="7609" y="3503"/>
                  </a:lnTo>
                  <a:lnTo>
                    <a:pt x="7572" y="3542"/>
                  </a:lnTo>
                  <a:lnTo>
                    <a:pt x="7534" y="3579"/>
                  </a:lnTo>
                  <a:lnTo>
                    <a:pt x="7495" y="3616"/>
                  </a:lnTo>
                  <a:lnTo>
                    <a:pt x="7456" y="3652"/>
                  </a:lnTo>
                  <a:lnTo>
                    <a:pt x="7416" y="3687"/>
                  </a:lnTo>
                  <a:lnTo>
                    <a:pt x="7376" y="3720"/>
                  </a:lnTo>
                  <a:lnTo>
                    <a:pt x="7334" y="3753"/>
                  </a:lnTo>
                  <a:lnTo>
                    <a:pt x="7292" y="3784"/>
                  </a:lnTo>
                  <a:lnTo>
                    <a:pt x="7251" y="3815"/>
                  </a:lnTo>
                  <a:lnTo>
                    <a:pt x="7209" y="3843"/>
                  </a:lnTo>
                  <a:lnTo>
                    <a:pt x="7166" y="3871"/>
                  </a:lnTo>
                  <a:lnTo>
                    <a:pt x="7123" y="3897"/>
                  </a:lnTo>
                  <a:lnTo>
                    <a:pt x="7080" y="3922"/>
                  </a:lnTo>
                  <a:lnTo>
                    <a:pt x="7035" y="3946"/>
                  </a:lnTo>
                  <a:lnTo>
                    <a:pt x="6990" y="3969"/>
                  </a:lnTo>
                  <a:lnTo>
                    <a:pt x="6946" y="3991"/>
                  </a:lnTo>
                  <a:lnTo>
                    <a:pt x="6900" y="4011"/>
                  </a:lnTo>
                  <a:lnTo>
                    <a:pt x="6855" y="4030"/>
                  </a:lnTo>
                  <a:lnTo>
                    <a:pt x="6808" y="4048"/>
                  </a:lnTo>
                  <a:lnTo>
                    <a:pt x="6762" y="4065"/>
                  </a:lnTo>
                  <a:lnTo>
                    <a:pt x="6714" y="4081"/>
                  </a:lnTo>
                  <a:lnTo>
                    <a:pt x="6666" y="4097"/>
                  </a:lnTo>
                  <a:lnTo>
                    <a:pt x="6618" y="4110"/>
                  </a:lnTo>
                  <a:lnTo>
                    <a:pt x="6570" y="4122"/>
                  </a:lnTo>
                  <a:lnTo>
                    <a:pt x="6521" y="4133"/>
                  </a:lnTo>
                  <a:lnTo>
                    <a:pt x="6472" y="4143"/>
                  </a:lnTo>
                  <a:lnTo>
                    <a:pt x="6421" y="4152"/>
                  </a:lnTo>
                  <a:lnTo>
                    <a:pt x="6371" y="4160"/>
                  </a:lnTo>
                  <a:lnTo>
                    <a:pt x="6320" y="4166"/>
                  </a:lnTo>
                  <a:lnTo>
                    <a:pt x="6269" y="4171"/>
                  </a:lnTo>
                  <a:lnTo>
                    <a:pt x="6217" y="4175"/>
                  </a:lnTo>
                  <a:lnTo>
                    <a:pt x="6165" y="4178"/>
                  </a:lnTo>
                  <a:lnTo>
                    <a:pt x="6111" y="4180"/>
                  </a:lnTo>
                  <a:lnTo>
                    <a:pt x="6058" y="418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1">
              <a:extLst>
                <a:ext uri="{FF2B5EF4-FFF2-40B4-BE49-F238E27FC236}">
                  <a16:creationId xmlns:a16="http://schemas.microsoft.com/office/drawing/2014/main" id="{05A75CEC-A73B-46CC-BD97-249ECF6D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28" y="3586637"/>
              <a:ext cx="236615" cy="94530"/>
            </a:xfrm>
            <a:custGeom>
              <a:avLst/>
              <a:gdLst>
                <a:gd name="T0" fmla="*/ 156 w 229"/>
                <a:gd name="T1" fmla="*/ 76 h 126"/>
                <a:gd name="T2" fmla="*/ 157 w 229"/>
                <a:gd name="T3" fmla="*/ 72 h 126"/>
                <a:gd name="T4" fmla="*/ 157 w 229"/>
                <a:gd name="T5" fmla="*/ 69 h 126"/>
                <a:gd name="T6" fmla="*/ 155 w 229"/>
                <a:gd name="T7" fmla="*/ 66 h 126"/>
                <a:gd name="T8" fmla="*/ 152 w 229"/>
                <a:gd name="T9" fmla="*/ 64 h 126"/>
                <a:gd name="T10" fmla="*/ 147 w 229"/>
                <a:gd name="T11" fmla="*/ 61 h 126"/>
                <a:gd name="T12" fmla="*/ 141 w 229"/>
                <a:gd name="T13" fmla="*/ 59 h 126"/>
                <a:gd name="T14" fmla="*/ 134 w 229"/>
                <a:gd name="T15" fmla="*/ 57 h 126"/>
                <a:gd name="T16" fmla="*/ 121 w 229"/>
                <a:gd name="T17" fmla="*/ 54 h 126"/>
                <a:gd name="T18" fmla="*/ 103 w 229"/>
                <a:gd name="T19" fmla="*/ 51 h 126"/>
                <a:gd name="T20" fmla="*/ 85 w 229"/>
                <a:gd name="T21" fmla="*/ 48 h 126"/>
                <a:gd name="T22" fmla="*/ 66 w 229"/>
                <a:gd name="T23" fmla="*/ 45 h 126"/>
                <a:gd name="T24" fmla="*/ 48 w 229"/>
                <a:gd name="T25" fmla="*/ 42 h 126"/>
                <a:gd name="T26" fmla="*/ 36 w 229"/>
                <a:gd name="T27" fmla="*/ 40 h 126"/>
                <a:gd name="T28" fmla="*/ 29 w 229"/>
                <a:gd name="T29" fmla="*/ 39 h 126"/>
                <a:gd name="T30" fmla="*/ 22 w 229"/>
                <a:gd name="T31" fmla="*/ 36 h 126"/>
                <a:gd name="T32" fmla="*/ 16 w 229"/>
                <a:gd name="T33" fmla="*/ 35 h 126"/>
                <a:gd name="T34" fmla="*/ 11 w 229"/>
                <a:gd name="T35" fmla="*/ 32 h 126"/>
                <a:gd name="T36" fmla="*/ 6 w 229"/>
                <a:gd name="T37" fmla="*/ 31 h 126"/>
                <a:gd name="T38" fmla="*/ 2 w 229"/>
                <a:gd name="T39" fmla="*/ 28 h 126"/>
                <a:gd name="T40" fmla="*/ 0 w 229"/>
                <a:gd name="T41" fmla="*/ 25 h 126"/>
                <a:gd name="T42" fmla="*/ 0 w 229"/>
                <a:gd name="T43" fmla="*/ 22 h 126"/>
                <a:gd name="T44" fmla="*/ 2 w 229"/>
                <a:gd name="T45" fmla="*/ 19 h 126"/>
                <a:gd name="T46" fmla="*/ 7 w 229"/>
                <a:gd name="T47" fmla="*/ 16 h 126"/>
                <a:gd name="T48" fmla="*/ 13 w 229"/>
                <a:gd name="T49" fmla="*/ 12 h 126"/>
                <a:gd name="T50" fmla="*/ 22 w 229"/>
                <a:gd name="T51" fmla="*/ 7 h 126"/>
                <a:gd name="T52" fmla="*/ 32 w 229"/>
                <a:gd name="T53" fmla="*/ 2 h 126"/>
                <a:gd name="T54" fmla="*/ 33 w 229"/>
                <a:gd name="T55" fmla="*/ 2 h 126"/>
                <a:gd name="T56" fmla="*/ 23 w 229"/>
                <a:gd name="T57" fmla="*/ 7 h 126"/>
                <a:gd name="T58" fmla="*/ 16 w 229"/>
                <a:gd name="T59" fmla="*/ 11 h 126"/>
                <a:gd name="T60" fmla="*/ 12 w 229"/>
                <a:gd name="T61" fmla="*/ 15 h 126"/>
                <a:gd name="T62" fmla="*/ 9 w 229"/>
                <a:gd name="T63" fmla="*/ 19 h 126"/>
                <a:gd name="T64" fmla="*/ 9 w 229"/>
                <a:gd name="T65" fmla="*/ 22 h 126"/>
                <a:gd name="T66" fmla="*/ 11 w 229"/>
                <a:gd name="T67" fmla="*/ 24 h 126"/>
                <a:gd name="T68" fmla="*/ 16 w 229"/>
                <a:gd name="T69" fmla="*/ 26 h 126"/>
                <a:gd name="T70" fmla="*/ 26 w 229"/>
                <a:gd name="T71" fmla="*/ 29 h 126"/>
                <a:gd name="T72" fmla="*/ 42 w 229"/>
                <a:gd name="T73" fmla="*/ 32 h 126"/>
                <a:gd name="T74" fmla="*/ 60 w 229"/>
                <a:gd name="T75" fmla="*/ 35 h 126"/>
                <a:gd name="T76" fmla="*/ 79 w 229"/>
                <a:gd name="T77" fmla="*/ 38 h 126"/>
                <a:gd name="T78" fmla="*/ 100 w 229"/>
                <a:gd name="T79" fmla="*/ 39 h 126"/>
                <a:gd name="T80" fmla="*/ 120 w 229"/>
                <a:gd name="T81" fmla="*/ 42 h 126"/>
                <a:gd name="T82" fmla="*/ 138 w 229"/>
                <a:gd name="T83" fmla="*/ 45 h 126"/>
                <a:gd name="T84" fmla="*/ 155 w 229"/>
                <a:gd name="T85" fmla="*/ 48 h 126"/>
                <a:gd name="T86" fmla="*/ 166 w 229"/>
                <a:gd name="T87" fmla="*/ 51 h 126"/>
                <a:gd name="T88" fmla="*/ 172 w 229"/>
                <a:gd name="T89" fmla="*/ 53 h 126"/>
                <a:gd name="T90" fmla="*/ 175 w 229"/>
                <a:gd name="T91" fmla="*/ 57 h 126"/>
                <a:gd name="T92" fmla="*/ 176 w 229"/>
                <a:gd name="T93" fmla="*/ 59 h 126"/>
                <a:gd name="T94" fmla="*/ 175 w 229"/>
                <a:gd name="T95" fmla="*/ 62 h 126"/>
                <a:gd name="T96" fmla="*/ 172 w 229"/>
                <a:gd name="T97" fmla="*/ 66 h 126"/>
                <a:gd name="T98" fmla="*/ 166 w 229"/>
                <a:gd name="T99" fmla="*/ 71 h 126"/>
                <a:gd name="T100" fmla="*/ 159 w 229"/>
                <a:gd name="T101" fmla="*/ 75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26"/>
                <a:gd name="T155" fmla="*/ 229 w 229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26">
                  <a:moveTo>
                    <a:pt x="229" y="113"/>
                  </a:moveTo>
                  <a:lnTo>
                    <a:pt x="154" y="126"/>
                  </a:lnTo>
                  <a:lnTo>
                    <a:pt x="155" y="124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3"/>
                  </a:lnTo>
                  <a:lnTo>
                    <a:pt x="157" y="112"/>
                  </a:lnTo>
                  <a:lnTo>
                    <a:pt x="156" y="111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5" y="107"/>
                  </a:lnTo>
                  <a:lnTo>
                    <a:pt x="154" y="106"/>
                  </a:lnTo>
                  <a:lnTo>
                    <a:pt x="154" y="105"/>
                  </a:lnTo>
                  <a:lnTo>
                    <a:pt x="153" y="104"/>
                  </a:lnTo>
                  <a:lnTo>
                    <a:pt x="152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8" y="94"/>
                  </a:lnTo>
                  <a:lnTo>
                    <a:pt x="136" y="93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0" y="91"/>
                  </a:lnTo>
                  <a:lnTo>
                    <a:pt x="125" y="90"/>
                  </a:lnTo>
                  <a:lnTo>
                    <a:pt x="121" y="88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8" y="82"/>
                  </a:lnTo>
                  <a:lnTo>
                    <a:pt x="94" y="81"/>
                  </a:lnTo>
                  <a:lnTo>
                    <a:pt x="89" y="79"/>
                  </a:lnTo>
                  <a:lnTo>
                    <a:pt x="85" y="78"/>
                  </a:lnTo>
                  <a:lnTo>
                    <a:pt x="80" y="77"/>
                  </a:lnTo>
                  <a:lnTo>
                    <a:pt x="76" y="76"/>
                  </a:lnTo>
                  <a:lnTo>
                    <a:pt x="71" y="75"/>
                  </a:lnTo>
                  <a:lnTo>
                    <a:pt x="66" y="73"/>
                  </a:lnTo>
                  <a:lnTo>
                    <a:pt x="62" y="72"/>
                  </a:lnTo>
                  <a:lnTo>
                    <a:pt x="57" y="71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4" y="67"/>
                  </a:lnTo>
                  <a:lnTo>
                    <a:pt x="40" y="66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1" y="58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30" y="48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2" y="52"/>
                  </a:lnTo>
                  <a:lnTo>
                    <a:pt x="46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4" y="57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5" y="63"/>
                  </a:lnTo>
                  <a:lnTo>
                    <a:pt x="100" y="64"/>
                  </a:lnTo>
                  <a:lnTo>
                    <a:pt x="105" y="65"/>
                  </a:lnTo>
                  <a:lnTo>
                    <a:pt x="110" y="66"/>
                  </a:lnTo>
                  <a:lnTo>
                    <a:pt x="115" y="67"/>
                  </a:lnTo>
                  <a:lnTo>
                    <a:pt x="120" y="68"/>
                  </a:lnTo>
                  <a:lnTo>
                    <a:pt x="125" y="70"/>
                  </a:lnTo>
                  <a:lnTo>
                    <a:pt x="129" y="71"/>
                  </a:lnTo>
                  <a:lnTo>
                    <a:pt x="134" y="72"/>
                  </a:lnTo>
                  <a:lnTo>
                    <a:pt x="138" y="73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7"/>
                  </a:lnTo>
                  <a:lnTo>
                    <a:pt x="155" y="78"/>
                  </a:lnTo>
                  <a:lnTo>
                    <a:pt x="159" y="80"/>
                  </a:lnTo>
                  <a:lnTo>
                    <a:pt x="163" y="81"/>
                  </a:lnTo>
                  <a:lnTo>
                    <a:pt x="165" y="82"/>
                  </a:lnTo>
                  <a:lnTo>
                    <a:pt x="166" y="83"/>
                  </a:lnTo>
                  <a:lnTo>
                    <a:pt x="168" y="84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2" y="86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5" y="91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3" y="106"/>
                  </a:lnTo>
                  <a:lnTo>
                    <a:pt x="172" y="107"/>
                  </a:lnTo>
                  <a:lnTo>
                    <a:pt x="171" y="109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6" y="114"/>
                  </a:lnTo>
                  <a:lnTo>
                    <a:pt x="165" y="116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22"/>
                  </a:lnTo>
                  <a:lnTo>
                    <a:pt x="157" y="124"/>
                  </a:lnTo>
                  <a:lnTo>
                    <a:pt x="154" y="126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2">
              <a:extLst>
                <a:ext uri="{FF2B5EF4-FFF2-40B4-BE49-F238E27FC236}">
                  <a16:creationId xmlns:a16="http://schemas.microsoft.com/office/drawing/2014/main" id="{1C9BA2BB-2722-452B-AA38-BA3B10D9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74" y="3721271"/>
              <a:ext cx="63028" cy="116491"/>
            </a:xfrm>
            <a:custGeom>
              <a:avLst/>
              <a:gdLst>
                <a:gd name="T0" fmla="*/ 0 w 1401"/>
                <a:gd name="T1" fmla="*/ 5 h 2797"/>
                <a:gd name="T2" fmla="*/ 0 w 1401"/>
                <a:gd name="T3" fmla="*/ 5 h 2797"/>
                <a:gd name="T4" fmla="*/ 0 w 1401"/>
                <a:gd name="T5" fmla="*/ 5 h 2797"/>
                <a:gd name="T6" fmla="*/ 1 w 1401"/>
                <a:gd name="T7" fmla="*/ 5 h 2797"/>
                <a:gd name="T8" fmla="*/ 1 w 1401"/>
                <a:gd name="T9" fmla="*/ 5 h 2797"/>
                <a:gd name="T10" fmla="*/ 1 w 1401"/>
                <a:gd name="T11" fmla="*/ 5 h 2797"/>
                <a:gd name="T12" fmla="*/ 1 w 1401"/>
                <a:gd name="T13" fmla="*/ 5 h 2797"/>
                <a:gd name="T14" fmla="*/ 1 w 1401"/>
                <a:gd name="T15" fmla="*/ 5 h 2797"/>
                <a:gd name="T16" fmla="*/ 1 w 1401"/>
                <a:gd name="T17" fmla="*/ 5 h 2797"/>
                <a:gd name="T18" fmla="*/ 2 w 1401"/>
                <a:gd name="T19" fmla="*/ 5 h 2797"/>
                <a:gd name="T20" fmla="*/ 2 w 1401"/>
                <a:gd name="T21" fmla="*/ 5 h 2797"/>
                <a:gd name="T22" fmla="*/ 2 w 1401"/>
                <a:gd name="T23" fmla="*/ 4 h 2797"/>
                <a:gd name="T24" fmla="*/ 2 w 1401"/>
                <a:gd name="T25" fmla="*/ 4 h 2797"/>
                <a:gd name="T26" fmla="*/ 2 w 1401"/>
                <a:gd name="T27" fmla="*/ 4 h 2797"/>
                <a:gd name="T28" fmla="*/ 2 w 1401"/>
                <a:gd name="T29" fmla="*/ 4 h 2797"/>
                <a:gd name="T30" fmla="*/ 2 w 1401"/>
                <a:gd name="T31" fmla="*/ 4 h 2797"/>
                <a:gd name="T32" fmla="*/ 2 w 1401"/>
                <a:gd name="T33" fmla="*/ 4 h 2797"/>
                <a:gd name="T34" fmla="*/ 3 w 1401"/>
                <a:gd name="T35" fmla="*/ 3 h 2797"/>
                <a:gd name="T36" fmla="*/ 3 w 1401"/>
                <a:gd name="T37" fmla="*/ 3 h 2797"/>
                <a:gd name="T38" fmla="*/ 3 w 1401"/>
                <a:gd name="T39" fmla="*/ 3 h 2797"/>
                <a:gd name="T40" fmla="*/ 3 w 1401"/>
                <a:gd name="T41" fmla="*/ 3 h 2797"/>
                <a:gd name="T42" fmla="*/ 3 w 1401"/>
                <a:gd name="T43" fmla="*/ 3 h 2797"/>
                <a:gd name="T44" fmla="*/ 3 w 1401"/>
                <a:gd name="T45" fmla="*/ 2 h 2797"/>
                <a:gd name="T46" fmla="*/ 3 w 1401"/>
                <a:gd name="T47" fmla="*/ 2 h 2797"/>
                <a:gd name="T48" fmla="*/ 3 w 1401"/>
                <a:gd name="T49" fmla="*/ 2 h 2797"/>
                <a:gd name="T50" fmla="*/ 3 w 1401"/>
                <a:gd name="T51" fmla="*/ 2 h 2797"/>
                <a:gd name="T52" fmla="*/ 2 w 1401"/>
                <a:gd name="T53" fmla="*/ 2 h 2797"/>
                <a:gd name="T54" fmla="*/ 2 w 1401"/>
                <a:gd name="T55" fmla="*/ 2 h 2797"/>
                <a:gd name="T56" fmla="*/ 2 w 1401"/>
                <a:gd name="T57" fmla="*/ 1 h 2797"/>
                <a:gd name="T58" fmla="*/ 2 w 1401"/>
                <a:gd name="T59" fmla="*/ 1 h 2797"/>
                <a:gd name="T60" fmla="*/ 2 w 1401"/>
                <a:gd name="T61" fmla="*/ 1 h 2797"/>
                <a:gd name="T62" fmla="*/ 2 w 1401"/>
                <a:gd name="T63" fmla="*/ 1 h 2797"/>
                <a:gd name="T64" fmla="*/ 2 w 1401"/>
                <a:gd name="T65" fmla="*/ 1 h 2797"/>
                <a:gd name="T66" fmla="*/ 2 w 1401"/>
                <a:gd name="T67" fmla="*/ 1 h 2797"/>
                <a:gd name="T68" fmla="*/ 1 w 1401"/>
                <a:gd name="T69" fmla="*/ 0 h 2797"/>
                <a:gd name="T70" fmla="*/ 1 w 1401"/>
                <a:gd name="T71" fmla="*/ 0 h 2797"/>
                <a:gd name="T72" fmla="*/ 1 w 1401"/>
                <a:gd name="T73" fmla="*/ 0 h 2797"/>
                <a:gd name="T74" fmla="*/ 1 w 1401"/>
                <a:gd name="T75" fmla="*/ 0 h 2797"/>
                <a:gd name="T76" fmla="*/ 1 w 1401"/>
                <a:gd name="T77" fmla="*/ 0 h 2797"/>
                <a:gd name="T78" fmla="*/ 1 w 1401"/>
                <a:gd name="T79" fmla="*/ 0 h 2797"/>
                <a:gd name="T80" fmla="*/ 0 w 1401"/>
                <a:gd name="T81" fmla="*/ 0 h 2797"/>
                <a:gd name="T82" fmla="*/ 0 w 1401"/>
                <a:gd name="T83" fmla="*/ 0 h 2797"/>
                <a:gd name="T84" fmla="*/ 0 w 1401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1"/>
                <a:gd name="T130" fmla="*/ 0 h 2797"/>
                <a:gd name="T131" fmla="*/ 1401 w 1401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1" h="2797">
                  <a:moveTo>
                    <a:pt x="0" y="2797"/>
                  </a:moveTo>
                  <a:lnTo>
                    <a:pt x="0" y="2797"/>
                  </a:lnTo>
                  <a:lnTo>
                    <a:pt x="35" y="2796"/>
                  </a:lnTo>
                  <a:lnTo>
                    <a:pt x="69" y="2795"/>
                  </a:lnTo>
                  <a:lnTo>
                    <a:pt x="104" y="2793"/>
                  </a:lnTo>
                  <a:lnTo>
                    <a:pt x="138" y="2790"/>
                  </a:lnTo>
                  <a:lnTo>
                    <a:pt x="171" y="2787"/>
                  </a:lnTo>
                  <a:lnTo>
                    <a:pt x="205" y="2782"/>
                  </a:lnTo>
                  <a:lnTo>
                    <a:pt x="238" y="2777"/>
                  </a:lnTo>
                  <a:lnTo>
                    <a:pt x="270" y="2771"/>
                  </a:lnTo>
                  <a:lnTo>
                    <a:pt x="303" y="2764"/>
                  </a:lnTo>
                  <a:lnTo>
                    <a:pt x="335" y="2757"/>
                  </a:lnTo>
                  <a:lnTo>
                    <a:pt x="367" y="2749"/>
                  </a:lnTo>
                  <a:lnTo>
                    <a:pt x="400" y="2739"/>
                  </a:lnTo>
                  <a:lnTo>
                    <a:pt x="431" y="2730"/>
                  </a:lnTo>
                  <a:lnTo>
                    <a:pt x="462" y="2719"/>
                  </a:lnTo>
                  <a:lnTo>
                    <a:pt x="493" y="2708"/>
                  </a:lnTo>
                  <a:lnTo>
                    <a:pt x="524" y="2695"/>
                  </a:lnTo>
                  <a:lnTo>
                    <a:pt x="554" y="2682"/>
                  </a:lnTo>
                  <a:lnTo>
                    <a:pt x="584" y="2669"/>
                  </a:lnTo>
                  <a:lnTo>
                    <a:pt x="614" y="2654"/>
                  </a:lnTo>
                  <a:lnTo>
                    <a:pt x="643" y="2639"/>
                  </a:lnTo>
                  <a:lnTo>
                    <a:pt x="672" y="2623"/>
                  </a:lnTo>
                  <a:lnTo>
                    <a:pt x="702" y="2606"/>
                  </a:lnTo>
                  <a:lnTo>
                    <a:pt x="731" y="2588"/>
                  </a:lnTo>
                  <a:lnTo>
                    <a:pt x="760" y="2570"/>
                  </a:lnTo>
                  <a:lnTo>
                    <a:pt x="788" y="2551"/>
                  </a:lnTo>
                  <a:lnTo>
                    <a:pt x="815" y="2531"/>
                  </a:lnTo>
                  <a:lnTo>
                    <a:pt x="843" y="2509"/>
                  </a:lnTo>
                  <a:lnTo>
                    <a:pt x="870" y="2488"/>
                  </a:lnTo>
                  <a:lnTo>
                    <a:pt x="897" y="2466"/>
                  </a:lnTo>
                  <a:lnTo>
                    <a:pt x="924" y="2443"/>
                  </a:lnTo>
                  <a:lnTo>
                    <a:pt x="950" y="2419"/>
                  </a:lnTo>
                  <a:lnTo>
                    <a:pt x="977" y="2395"/>
                  </a:lnTo>
                  <a:lnTo>
                    <a:pt x="1004" y="2369"/>
                  </a:lnTo>
                  <a:lnTo>
                    <a:pt x="1029" y="2344"/>
                  </a:lnTo>
                  <a:lnTo>
                    <a:pt x="1053" y="2318"/>
                  </a:lnTo>
                  <a:lnTo>
                    <a:pt x="1077" y="2291"/>
                  </a:lnTo>
                  <a:lnTo>
                    <a:pt x="1099" y="2265"/>
                  </a:lnTo>
                  <a:lnTo>
                    <a:pt x="1121" y="2238"/>
                  </a:lnTo>
                  <a:lnTo>
                    <a:pt x="1142" y="2209"/>
                  </a:lnTo>
                  <a:lnTo>
                    <a:pt x="1163" y="2182"/>
                  </a:lnTo>
                  <a:lnTo>
                    <a:pt x="1182" y="2153"/>
                  </a:lnTo>
                  <a:lnTo>
                    <a:pt x="1201" y="2125"/>
                  </a:lnTo>
                  <a:lnTo>
                    <a:pt x="1218" y="2096"/>
                  </a:lnTo>
                  <a:lnTo>
                    <a:pt x="1235" y="2067"/>
                  </a:lnTo>
                  <a:lnTo>
                    <a:pt x="1251" y="2038"/>
                  </a:lnTo>
                  <a:lnTo>
                    <a:pt x="1267" y="2008"/>
                  </a:lnTo>
                  <a:lnTo>
                    <a:pt x="1281" y="1978"/>
                  </a:lnTo>
                  <a:lnTo>
                    <a:pt x="1296" y="1947"/>
                  </a:lnTo>
                  <a:lnTo>
                    <a:pt x="1308" y="1916"/>
                  </a:lnTo>
                  <a:lnTo>
                    <a:pt x="1320" y="1884"/>
                  </a:lnTo>
                  <a:lnTo>
                    <a:pt x="1332" y="1853"/>
                  </a:lnTo>
                  <a:lnTo>
                    <a:pt x="1342" y="1821"/>
                  </a:lnTo>
                  <a:lnTo>
                    <a:pt x="1351" y="1789"/>
                  </a:lnTo>
                  <a:lnTo>
                    <a:pt x="1360" y="1756"/>
                  </a:lnTo>
                  <a:lnTo>
                    <a:pt x="1368" y="1723"/>
                  </a:lnTo>
                  <a:lnTo>
                    <a:pt x="1375" y="1690"/>
                  </a:lnTo>
                  <a:lnTo>
                    <a:pt x="1381" y="1656"/>
                  </a:lnTo>
                  <a:lnTo>
                    <a:pt x="1386" y="1622"/>
                  </a:lnTo>
                  <a:lnTo>
                    <a:pt x="1391" y="1587"/>
                  </a:lnTo>
                  <a:lnTo>
                    <a:pt x="1395" y="1552"/>
                  </a:lnTo>
                  <a:lnTo>
                    <a:pt x="1398" y="1517"/>
                  </a:lnTo>
                  <a:lnTo>
                    <a:pt x="1400" y="1482"/>
                  </a:lnTo>
                  <a:lnTo>
                    <a:pt x="1401" y="1446"/>
                  </a:lnTo>
                  <a:lnTo>
                    <a:pt x="1401" y="1410"/>
                  </a:lnTo>
                  <a:lnTo>
                    <a:pt x="1401" y="1375"/>
                  </a:lnTo>
                  <a:lnTo>
                    <a:pt x="1400" y="1341"/>
                  </a:lnTo>
                  <a:lnTo>
                    <a:pt x="1398" y="1306"/>
                  </a:lnTo>
                  <a:lnTo>
                    <a:pt x="1395" y="1272"/>
                  </a:lnTo>
                  <a:lnTo>
                    <a:pt x="1391" y="1239"/>
                  </a:lnTo>
                  <a:lnTo>
                    <a:pt x="1386" y="1205"/>
                  </a:lnTo>
                  <a:lnTo>
                    <a:pt x="1381" y="1172"/>
                  </a:lnTo>
                  <a:lnTo>
                    <a:pt x="1375" y="1139"/>
                  </a:lnTo>
                  <a:lnTo>
                    <a:pt x="1368" y="1107"/>
                  </a:lnTo>
                  <a:lnTo>
                    <a:pt x="1360" y="1075"/>
                  </a:lnTo>
                  <a:lnTo>
                    <a:pt x="1351" y="1043"/>
                  </a:lnTo>
                  <a:lnTo>
                    <a:pt x="1342" y="1010"/>
                  </a:lnTo>
                  <a:lnTo>
                    <a:pt x="1332" y="979"/>
                  </a:lnTo>
                  <a:lnTo>
                    <a:pt x="1320" y="947"/>
                  </a:lnTo>
                  <a:lnTo>
                    <a:pt x="1308" y="917"/>
                  </a:lnTo>
                  <a:lnTo>
                    <a:pt x="1296" y="886"/>
                  </a:lnTo>
                  <a:lnTo>
                    <a:pt x="1281" y="855"/>
                  </a:lnTo>
                  <a:lnTo>
                    <a:pt x="1267" y="825"/>
                  </a:lnTo>
                  <a:lnTo>
                    <a:pt x="1251" y="795"/>
                  </a:lnTo>
                  <a:lnTo>
                    <a:pt x="1235" y="766"/>
                  </a:lnTo>
                  <a:lnTo>
                    <a:pt x="1218" y="736"/>
                  </a:lnTo>
                  <a:lnTo>
                    <a:pt x="1201" y="706"/>
                  </a:lnTo>
                  <a:lnTo>
                    <a:pt x="1182" y="677"/>
                  </a:lnTo>
                  <a:lnTo>
                    <a:pt x="1163" y="649"/>
                  </a:lnTo>
                  <a:lnTo>
                    <a:pt x="1142" y="620"/>
                  </a:lnTo>
                  <a:lnTo>
                    <a:pt x="1121" y="592"/>
                  </a:lnTo>
                  <a:lnTo>
                    <a:pt x="1099" y="564"/>
                  </a:lnTo>
                  <a:lnTo>
                    <a:pt x="1077" y="537"/>
                  </a:lnTo>
                  <a:lnTo>
                    <a:pt x="1053" y="509"/>
                  </a:lnTo>
                  <a:lnTo>
                    <a:pt x="1029" y="482"/>
                  </a:lnTo>
                  <a:lnTo>
                    <a:pt x="1004" y="456"/>
                  </a:lnTo>
                  <a:lnTo>
                    <a:pt x="977" y="428"/>
                  </a:lnTo>
                  <a:lnTo>
                    <a:pt x="950" y="402"/>
                  </a:lnTo>
                  <a:lnTo>
                    <a:pt x="924" y="376"/>
                  </a:lnTo>
                  <a:lnTo>
                    <a:pt x="897" y="351"/>
                  </a:lnTo>
                  <a:lnTo>
                    <a:pt x="870" y="327"/>
                  </a:lnTo>
                  <a:lnTo>
                    <a:pt x="843" y="305"/>
                  </a:lnTo>
                  <a:lnTo>
                    <a:pt x="815" y="282"/>
                  </a:lnTo>
                  <a:lnTo>
                    <a:pt x="788" y="261"/>
                  </a:lnTo>
                  <a:lnTo>
                    <a:pt x="760" y="241"/>
                  </a:lnTo>
                  <a:lnTo>
                    <a:pt x="731" y="221"/>
                  </a:lnTo>
                  <a:lnTo>
                    <a:pt x="702" y="202"/>
                  </a:lnTo>
                  <a:lnTo>
                    <a:pt x="672" y="184"/>
                  </a:lnTo>
                  <a:lnTo>
                    <a:pt x="643" y="167"/>
                  </a:lnTo>
                  <a:lnTo>
                    <a:pt x="614" y="151"/>
                  </a:lnTo>
                  <a:lnTo>
                    <a:pt x="584" y="135"/>
                  </a:lnTo>
                  <a:lnTo>
                    <a:pt x="554" y="120"/>
                  </a:lnTo>
                  <a:lnTo>
                    <a:pt x="524" y="106"/>
                  </a:lnTo>
                  <a:lnTo>
                    <a:pt x="493" y="93"/>
                  </a:lnTo>
                  <a:lnTo>
                    <a:pt x="462" y="81"/>
                  </a:lnTo>
                  <a:lnTo>
                    <a:pt x="431" y="70"/>
                  </a:lnTo>
                  <a:lnTo>
                    <a:pt x="400" y="60"/>
                  </a:lnTo>
                  <a:lnTo>
                    <a:pt x="367" y="50"/>
                  </a:lnTo>
                  <a:lnTo>
                    <a:pt x="335" y="41"/>
                  </a:lnTo>
                  <a:lnTo>
                    <a:pt x="303" y="33"/>
                  </a:lnTo>
                  <a:lnTo>
                    <a:pt x="270" y="26"/>
                  </a:lnTo>
                  <a:lnTo>
                    <a:pt x="238" y="20"/>
                  </a:lnTo>
                  <a:lnTo>
                    <a:pt x="205" y="15"/>
                  </a:lnTo>
                  <a:lnTo>
                    <a:pt x="171" y="10"/>
                  </a:lnTo>
                  <a:lnTo>
                    <a:pt x="138" y="6"/>
                  </a:lnTo>
                  <a:lnTo>
                    <a:pt x="104" y="4"/>
                  </a:lnTo>
                  <a:lnTo>
                    <a:pt x="69" y="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79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30F480-FED1-4940-9B6A-574FAE101B23}"/>
              </a:ext>
            </a:extLst>
          </p:cNvPr>
          <p:cNvGrpSpPr/>
          <p:nvPr/>
        </p:nvGrpSpPr>
        <p:grpSpPr>
          <a:xfrm>
            <a:off x="6407649" y="3756234"/>
            <a:ext cx="864000" cy="814228"/>
            <a:chOff x="5970968" y="1776141"/>
            <a:chExt cx="864000" cy="775152"/>
          </a:xfrm>
          <a:solidFill>
            <a:schemeClr val="tx1"/>
          </a:solidFill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E88A2D03-4D20-4CF1-A327-8351046D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968" y="177614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230">
              <a:extLst>
                <a:ext uri="{FF2B5EF4-FFF2-40B4-BE49-F238E27FC236}">
                  <a16:creationId xmlns:a16="http://schemas.microsoft.com/office/drawing/2014/main" id="{D819F60B-F110-4113-A80E-2F5F3E2C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708" y="1945917"/>
              <a:ext cx="492863" cy="421926"/>
              <a:chOff x="3918" y="2385"/>
              <a:chExt cx="454" cy="478"/>
            </a:xfrm>
            <a:grpFill/>
          </p:grpSpPr>
          <p:sp>
            <p:nvSpPr>
              <p:cNvPr id="81" name="AutoShape 231">
                <a:extLst>
                  <a:ext uri="{FF2B5EF4-FFF2-40B4-BE49-F238E27FC236}">
                    <a16:creationId xmlns:a16="http://schemas.microsoft.com/office/drawing/2014/main" id="{F2C08224-419E-48C4-AC39-72F4A3A90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utoShape 232">
                <a:extLst>
                  <a:ext uri="{FF2B5EF4-FFF2-40B4-BE49-F238E27FC236}">
                    <a16:creationId xmlns:a16="http://schemas.microsoft.com/office/drawing/2014/main" id="{45677B09-041C-4D7E-9696-5D0475FA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utoShape 233">
                <a:extLst>
                  <a:ext uri="{FF2B5EF4-FFF2-40B4-BE49-F238E27FC236}">
                    <a16:creationId xmlns:a16="http://schemas.microsoft.com/office/drawing/2014/main" id="{3ABCC1F5-8E8A-4877-91B5-F9A394BD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C2491-5BC3-4539-B148-F1502B1E3EF8}"/>
              </a:ext>
            </a:extLst>
          </p:cNvPr>
          <p:cNvGrpSpPr/>
          <p:nvPr/>
        </p:nvGrpSpPr>
        <p:grpSpPr>
          <a:xfrm>
            <a:off x="9222045" y="3795310"/>
            <a:ext cx="864000" cy="775152"/>
            <a:chOff x="9222045" y="3427998"/>
            <a:chExt cx="864000" cy="775152"/>
          </a:xfrm>
          <a:solidFill>
            <a:schemeClr val="tx1"/>
          </a:solidFill>
        </p:grpSpPr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7EE01829-FE07-4198-A135-431A9944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2045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237D51D-2A7A-4E6F-9BF7-79EE4011A48F}"/>
                </a:ext>
              </a:extLst>
            </p:cNvPr>
            <p:cNvGrpSpPr/>
            <p:nvPr/>
          </p:nvGrpSpPr>
          <p:grpSpPr>
            <a:xfrm>
              <a:off x="9413732" y="3645226"/>
              <a:ext cx="484690" cy="328548"/>
              <a:chOff x="881063" y="1243013"/>
              <a:chExt cx="4257675" cy="2886075"/>
            </a:xfrm>
            <a:grpFill/>
          </p:grpSpPr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8651EC1C-EC15-4108-A8E6-820279E1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0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0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0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0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2067BFE9-5467-4052-BB55-E5D6AB8E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2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2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2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2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D4ED4983-456F-4E3E-8743-A475F4DE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33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4 w 570"/>
                  <a:gd name="T3" fmla="*/ 134 h 570"/>
                  <a:gd name="T4" fmla="*/ 134 w 570"/>
                  <a:gd name="T5" fmla="*/ 182 h 570"/>
                  <a:gd name="T6" fmla="*/ 106 w 570"/>
                  <a:gd name="T7" fmla="*/ 248 h 570"/>
                  <a:gd name="T8" fmla="*/ 104 w 570"/>
                  <a:gd name="T9" fmla="*/ 304 h 570"/>
                  <a:gd name="T10" fmla="*/ 124 w 570"/>
                  <a:gd name="T11" fmla="*/ 372 h 570"/>
                  <a:gd name="T12" fmla="*/ 170 w 570"/>
                  <a:gd name="T13" fmla="*/ 426 h 570"/>
                  <a:gd name="T14" fmla="*/ 232 w 570"/>
                  <a:gd name="T15" fmla="*/ 460 h 570"/>
                  <a:gd name="T16" fmla="*/ 286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4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8 w 570"/>
                  <a:gd name="T29" fmla="*/ 182 h 570"/>
                  <a:gd name="T30" fmla="*/ 388 w 570"/>
                  <a:gd name="T31" fmla="*/ 134 h 570"/>
                  <a:gd name="T32" fmla="*/ 322 w 570"/>
                  <a:gd name="T33" fmla="*/ 106 h 570"/>
                  <a:gd name="T34" fmla="*/ 286 w 570"/>
                  <a:gd name="T35" fmla="*/ 0 h 570"/>
                  <a:gd name="T36" fmla="*/ 200 w 570"/>
                  <a:gd name="T37" fmla="*/ 12 h 570"/>
                  <a:gd name="T38" fmla="*/ 104 w 570"/>
                  <a:gd name="T39" fmla="*/ 64 h 570"/>
                  <a:gd name="T40" fmla="*/ 34 w 570"/>
                  <a:gd name="T41" fmla="*/ 150 h 570"/>
                  <a:gd name="T42" fmla="*/ 2 w 570"/>
                  <a:gd name="T43" fmla="*/ 256 h 570"/>
                  <a:gd name="T44" fmla="*/ 6 w 570"/>
                  <a:gd name="T45" fmla="*/ 342 h 570"/>
                  <a:gd name="T46" fmla="*/ 50 w 570"/>
                  <a:gd name="T47" fmla="*/ 444 h 570"/>
                  <a:gd name="T48" fmla="*/ 126 w 570"/>
                  <a:gd name="T49" fmla="*/ 522 h 570"/>
                  <a:gd name="T50" fmla="*/ 228 w 570"/>
                  <a:gd name="T51" fmla="*/ 564 h 570"/>
                  <a:gd name="T52" fmla="*/ 314 w 570"/>
                  <a:gd name="T53" fmla="*/ 568 h 570"/>
                  <a:gd name="T54" fmla="*/ 422 w 570"/>
                  <a:gd name="T55" fmla="*/ 536 h 570"/>
                  <a:gd name="T56" fmla="*/ 506 w 570"/>
                  <a:gd name="T57" fmla="*/ 466 h 570"/>
                  <a:gd name="T58" fmla="*/ 558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8 w 570"/>
                  <a:gd name="T65" fmla="*/ 84 h 570"/>
                  <a:gd name="T66" fmla="*/ 396 w 570"/>
                  <a:gd name="T67" fmla="*/ 22 h 570"/>
                  <a:gd name="T68" fmla="*/ 286 w 570"/>
                  <a:gd name="T69" fmla="*/ 0 h 570"/>
                  <a:gd name="T70" fmla="*/ 260 w 570"/>
                  <a:gd name="T71" fmla="*/ 530 h 570"/>
                  <a:gd name="T72" fmla="*/ 168 w 570"/>
                  <a:gd name="T73" fmla="*/ 502 h 570"/>
                  <a:gd name="T74" fmla="*/ 96 w 570"/>
                  <a:gd name="T75" fmla="*/ 442 h 570"/>
                  <a:gd name="T76" fmla="*/ 50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2 w 570"/>
                  <a:gd name="T83" fmla="*/ 110 h 570"/>
                  <a:gd name="T84" fmla="*/ 190 w 570"/>
                  <a:gd name="T85" fmla="*/ 58 h 570"/>
                  <a:gd name="T86" fmla="*/ 286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2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6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6" y="102"/>
                    </a:moveTo>
                    <a:lnTo>
                      <a:pt x="286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2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4" y="134"/>
                    </a:lnTo>
                    <a:lnTo>
                      <a:pt x="170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4" y="182"/>
                    </a:lnTo>
                    <a:lnTo>
                      <a:pt x="124" y="198"/>
                    </a:lnTo>
                    <a:lnTo>
                      <a:pt x="118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4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8" y="356"/>
                    </a:lnTo>
                    <a:lnTo>
                      <a:pt x="124" y="372"/>
                    </a:lnTo>
                    <a:lnTo>
                      <a:pt x="134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70" y="426"/>
                    </a:lnTo>
                    <a:lnTo>
                      <a:pt x="184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2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6" y="468"/>
                    </a:lnTo>
                    <a:lnTo>
                      <a:pt x="286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40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8" y="436"/>
                    </a:lnTo>
                    <a:lnTo>
                      <a:pt x="402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8" y="388"/>
                    </a:lnTo>
                    <a:lnTo>
                      <a:pt x="446" y="372"/>
                    </a:lnTo>
                    <a:lnTo>
                      <a:pt x="454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8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4" y="214"/>
                    </a:lnTo>
                    <a:lnTo>
                      <a:pt x="446" y="198"/>
                    </a:lnTo>
                    <a:lnTo>
                      <a:pt x="438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2" y="144"/>
                    </a:lnTo>
                    <a:lnTo>
                      <a:pt x="388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40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6" y="102"/>
                    </a:lnTo>
                    <a:lnTo>
                      <a:pt x="286" y="102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56" y="2"/>
                    </a:lnTo>
                    <a:lnTo>
                      <a:pt x="228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50" y="34"/>
                    </a:lnTo>
                    <a:lnTo>
                      <a:pt x="126" y="48"/>
                    </a:lnTo>
                    <a:lnTo>
                      <a:pt x="104" y="64"/>
                    </a:lnTo>
                    <a:lnTo>
                      <a:pt x="84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2" y="314"/>
                    </a:lnTo>
                    <a:lnTo>
                      <a:pt x="6" y="342"/>
                    </a:lnTo>
                    <a:lnTo>
                      <a:pt x="14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50" y="444"/>
                    </a:lnTo>
                    <a:lnTo>
                      <a:pt x="66" y="466"/>
                    </a:lnTo>
                    <a:lnTo>
                      <a:pt x="84" y="486"/>
                    </a:lnTo>
                    <a:lnTo>
                      <a:pt x="104" y="506"/>
                    </a:lnTo>
                    <a:lnTo>
                      <a:pt x="126" y="522"/>
                    </a:lnTo>
                    <a:lnTo>
                      <a:pt x="150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8" y="564"/>
                    </a:lnTo>
                    <a:lnTo>
                      <a:pt x="256" y="568"/>
                    </a:lnTo>
                    <a:lnTo>
                      <a:pt x="286" y="570"/>
                    </a:lnTo>
                    <a:lnTo>
                      <a:pt x="286" y="570"/>
                    </a:lnTo>
                    <a:lnTo>
                      <a:pt x="314" y="568"/>
                    </a:lnTo>
                    <a:lnTo>
                      <a:pt x="344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2" y="536"/>
                    </a:lnTo>
                    <a:lnTo>
                      <a:pt x="446" y="522"/>
                    </a:lnTo>
                    <a:lnTo>
                      <a:pt x="468" y="506"/>
                    </a:lnTo>
                    <a:lnTo>
                      <a:pt x="488" y="486"/>
                    </a:lnTo>
                    <a:lnTo>
                      <a:pt x="506" y="466"/>
                    </a:lnTo>
                    <a:lnTo>
                      <a:pt x="522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8" y="370"/>
                    </a:lnTo>
                    <a:lnTo>
                      <a:pt x="566" y="342"/>
                    </a:lnTo>
                    <a:lnTo>
                      <a:pt x="570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56"/>
                    </a:lnTo>
                    <a:lnTo>
                      <a:pt x="566" y="228"/>
                    </a:lnTo>
                    <a:lnTo>
                      <a:pt x="558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2" y="126"/>
                    </a:lnTo>
                    <a:lnTo>
                      <a:pt x="506" y="104"/>
                    </a:lnTo>
                    <a:lnTo>
                      <a:pt x="488" y="84"/>
                    </a:lnTo>
                    <a:lnTo>
                      <a:pt x="468" y="64"/>
                    </a:lnTo>
                    <a:lnTo>
                      <a:pt x="446" y="48"/>
                    </a:lnTo>
                    <a:lnTo>
                      <a:pt x="422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4" y="6"/>
                    </a:lnTo>
                    <a:lnTo>
                      <a:pt x="314" y="2"/>
                    </a:lnTo>
                    <a:lnTo>
                      <a:pt x="286" y="0"/>
                    </a:lnTo>
                    <a:lnTo>
                      <a:pt x="286" y="0"/>
                    </a:lnTo>
                    <a:close/>
                    <a:moveTo>
                      <a:pt x="286" y="532"/>
                    </a:moveTo>
                    <a:lnTo>
                      <a:pt x="286" y="532"/>
                    </a:lnTo>
                    <a:lnTo>
                      <a:pt x="260" y="530"/>
                    </a:lnTo>
                    <a:lnTo>
                      <a:pt x="236" y="526"/>
                    </a:lnTo>
                    <a:lnTo>
                      <a:pt x="212" y="520"/>
                    </a:lnTo>
                    <a:lnTo>
                      <a:pt x="190" y="512"/>
                    </a:lnTo>
                    <a:lnTo>
                      <a:pt x="168" y="502"/>
                    </a:lnTo>
                    <a:lnTo>
                      <a:pt x="148" y="490"/>
                    </a:lnTo>
                    <a:lnTo>
                      <a:pt x="128" y="476"/>
                    </a:lnTo>
                    <a:lnTo>
                      <a:pt x="112" y="460"/>
                    </a:lnTo>
                    <a:lnTo>
                      <a:pt x="96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50" y="358"/>
                    </a:lnTo>
                    <a:lnTo>
                      <a:pt x="44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4" y="236"/>
                    </a:lnTo>
                    <a:lnTo>
                      <a:pt x="50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6" y="128"/>
                    </a:lnTo>
                    <a:lnTo>
                      <a:pt x="112" y="110"/>
                    </a:lnTo>
                    <a:lnTo>
                      <a:pt x="128" y="94"/>
                    </a:lnTo>
                    <a:lnTo>
                      <a:pt x="148" y="80"/>
                    </a:lnTo>
                    <a:lnTo>
                      <a:pt x="168" y="68"/>
                    </a:lnTo>
                    <a:lnTo>
                      <a:pt x="190" y="58"/>
                    </a:lnTo>
                    <a:lnTo>
                      <a:pt x="212" y="50"/>
                    </a:lnTo>
                    <a:lnTo>
                      <a:pt x="236" y="44"/>
                    </a:lnTo>
                    <a:lnTo>
                      <a:pt x="260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310" y="40"/>
                    </a:lnTo>
                    <a:lnTo>
                      <a:pt x="336" y="44"/>
                    </a:lnTo>
                    <a:lnTo>
                      <a:pt x="358" y="50"/>
                    </a:lnTo>
                    <a:lnTo>
                      <a:pt x="382" y="58"/>
                    </a:lnTo>
                    <a:lnTo>
                      <a:pt x="404" y="68"/>
                    </a:lnTo>
                    <a:lnTo>
                      <a:pt x="424" y="80"/>
                    </a:lnTo>
                    <a:lnTo>
                      <a:pt x="442" y="94"/>
                    </a:lnTo>
                    <a:lnTo>
                      <a:pt x="460" y="110"/>
                    </a:lnTo>
                    <a:lnTo>
                      <a:pt x="476" y="128"/>
                    </a:lnTo>
                    <a:lnTo>
                      <a:pt x="490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2" y="212"/>
                    </a:lnTo>
                    <a:lnTo>
                      <a:pt x="528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310"/>
                    </a:lnTo>
                    <a:lnTo>
                      <a:pt x="528" y="334"/>
                    </a:lnTo>
                    <a:lnTo>
                      <a:pt x="522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6" y="442"/>
                    </a:lnTo>
                    <a:lnTo>
                      <a:pt x="460" y="460"/>
                    </a:lnTo>
                    <a:lnTo>
                      <a:pt x="442" y="476"/>
                    </a:lnTo>
                    <a:lnTo>
                      <a:pt x="424" y="490"/>
                    </a:lnTo>
                    <a:lnTo>
                      <a:pt x="404" y="502"/>
                    </a:lnTo>
                    <a:lnTo>
                      <a:pt x="382" y="512"/>
                    </a:lnTo>
                    <a:lnTo>
                      <a:pt x="358" y="520"/>
                    </a:lnTo>
                    <a:lnTo>
                      <a:pt x="336" y="526"/>
                    </a:lnTo>
                    <a:lnTo>
                      <a:pt x="310" y="530"/>
                    </a:lnTo>
                    <a:lnTo>
                      <a:pt x="286" y="532"/>
                    </a:lnTo>
                    <a:lnTo>
                      <a:pt x="286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964FEDA4-9C06-4303-B862-5EEAC907A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2 w 570"/>
                  <a:gd name="T3" fmla="*/ 134 h 570"/>
                  <a:gd name="T4" fmla="*/ 132 w 570"/>
                  <a:gd name="T5" fmla="*/ 182 h 570"/>
                  <a:gd name="T6" fmla="*/ 106 w 570"/>
                  <a:gd name="T7" fmla="*/ 248 h 570"/>
                  <a:gd name="T8" fmla="*/ 102 w 570"/>
                  <a:gd name="T9" fmla="*/ 304 h 570"/>
                  <a:gd name="T10" fmla="*/ 124 w 570"/>
                  <a:gd name="T11" fmla="*/ 372 h 570"/>
                  <a:gd name="T12" fmla="*/ 168 w 570"/>
                  <a:gd name="T13" fmla="*/ 426 h 570"/>
                  <a:gd name="T14" fmla="*/ 230 w 570"/>
                  <a:gd name="T15" fmla="*/ 460 h 570"/>
                  <a:gd name="T16" fmla="*/ 284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2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6 w 570"/>
                  <a:gd name="T29" fmla="*/ 182 h 570"/>
                  <a:gd name="T30" fmla="*/ 386 w 570"/>
                  <a:gd name="T31" fmla="*/ 134 h 570"/>
                  <a:gd name="T32" fmla="*/ 322 w 570"/>
                  <a:gd name="T33" fmla="*/ 106 h 570"/>
                  <a:gd name="T34" fmla="*/ 284 w 570"/>
                  <a:gd name="T35" fmla="*/ 0 h 570"/>
                  <a:gd name="T36" fmla="*/ 200 w 570"/>
                  <a:gd name="T37" fmla="*/ 12 h 570"/>
                  <a:gd name="T38" fmla="*/ 102 w 570"/>
                  <a:gd name="T39" fmla="*/ 64 h 570"/>
                  <a:gd name="T40" fmla="*/ 34 w 570"/>
                  <a:gd name="T41" fmla="*/ 150 h 570"/>
                  <a:gd name="T42" fmla="*/ 0 w 570"/>
                  <a:gd name="T43" fmla="*/ 256 h 570"/>
                  <a:gd name="T44" fmla="*/ 4 w 570"/>
                  <a:gd name="T45" fmla="*/ 342 h 570"/>
                  <a:gd name="T46" fmla="*/ 48 w 570"/>
                  <a:gd name="T47" fmla="*/ 444 h 570"/>
                  <a:gd name="T48" fmla="*/ 124 w 570"/>
                  <a:gd name="T49" fmla="*/ 522 h 570"/>
                  <a:gd name="T50" fmla="*/ 226 w 570"/>
                  <a:gd name="T51" fmla="*/ 564 h 570"/>
                  <a:gd name="T52" fmla="*/ 314 w 570"/>
                  <a:gd name="T53" fmla="*/ 568 h 570"/>
                  <a:gd name="T54" fmla="*/ 420 w 570"/>
                  <a:gd name="T55" fmla="*/ 536 h 570"/>
                  <a:gd name="T56" fmla="*/ 504 w 570"/>
                  <a:gd name="T57" fmla="*/ 466 h 570"/>
                  <a:gd name="T58" fmla="*/ 556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6 w 570"/>
                  <a:gd name="T65" fmla="*/ 84 h 570"/>
                  <a:gd name="T66" fmla="*/ 396 w 570"/>
                  <a:gd name="T67" fmla="*/ 22 h 570"/>
                  <a:gd name="T68" fmla="*/ 284 w 570"/>
                  <a:gd name="T69" fmla="*/ 0 h 570"/>
                  <a:gd name="T70" fmla="*/ 260 w 570"/>
                  <a:gd name="T71" fmla="*/ 530 h 570"/>
                  <a:gd name="T72" fmla="*/ 166 w 570"/>
                  <a:gd name="T73" fmla="*/ 502 h 570"/>
                  <a:gd name="T74" fmla="*/ 94 w 570"/>
                  <a:gd name="T75" fmla="*/ 442 h 570"/>
                  <a:gd name="T76" fmla="*/ 48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0 w 570"/>
                  <a:gd name="T83" fmla="*/ 110 h 570"/>
                  <a:gd name="T84" fmla="*/ 188 w 570"/>
                  <a:gd name="T85" fmla="*/ 58 h 570"/>
                  <a:gd name="T86" fmla="*/ 284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0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4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4" y="102"/>
                    </a:moveTo>
                    <a:lnTo>
                      <a:pt x="284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0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2" y="134"/>
                    </a:lnTo>
                    <a:lnTo>
                      <a:pt x="168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2" y="182"/>
                    </a:lnTo>
                    <a:lnTo>
                      <a:pt x="124" y="198"/>
                    </a:lnTo>
                    <a:lnTo>
                      <a:pt x="116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2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6" y="356"/>
                    </a:lnTo>
                    <a:lnTo>
                      <a:pt x="124" y="372"/>
                    </a:lnTo>
                    <a:lnTo>
                      <a:pt x="132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68" y="426"/>
                    </a:lnTo>
                    <a:lnTo>
                      <a:pt x="182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0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4" y="468"/>
                    </a:lnTo>
                    <a:lnTo>
                      <a:pt x="284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38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6" y="436"/>
                    </a:lnTo>
                    <a:lnTo>
                      <a:pt x="400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6" y="388"/>
                    </a:lnTo>
                    <a:lnTo>
                      <a:pt x="446" y="372"/>
                    </a:lnTo>
                    <a:lnTo>
                      <a:pt x="452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6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6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2" y="214"/>
                    </a:lnTo>
                    <a:lnTo>
                      <a:pt x="446" y="198"/>
                    </a:lnTo>
                    <a:lnTo>
                      <a:pt x="436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0" y="144"/>
                    </a:lnTo>
                    <a:lnTo>
                      <a:pt x="386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38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4" y="102"/>
                    </a:lnTo>
                    <a:lnTo>
                      <a:pt x="284" y="102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56" y="2"/>
                    </a:lnTo>
                    <a:lnTo>
                      <a:pt x="226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48" y="34"/>
                    </a:lnTo>
                    <a:lnTo>
                      <a:pt x="124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4"/>
                    </a:lnTo>
                    <a:lnTo>
                      <a:pt x="48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2" y="200"/>
                    </a:lnTo>
                    <a:lnTo>
                      <a:pt x="4" y="228"/>
                    </a:lnTo>
                    <a:lnTo>
                      <a:pt x="0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48" y="444"/>
                    </a:lnTo>
                    <a:lnTo>
                      <a:pt x="64" y="466"/>
                    </a:lnTo>
                    <a:lnTo>
                      <a:pt x="82" y="486"/>
                    </a:lnTo>
                    <a:lnTo>
                      <a:pt x="102" y="506"/>
                    </a:lnTo>
                    <a:lnTo>
                      <a:pt x="124" y="522"/>
                    </a:lnTo>
                    <a:lnTo>
                      <a:pt x="148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6" y="564"/>
                    </a:lnTo>
                    <a:lnTo>
                      <a:pt x="256" y="568"/>
                    </a:lnTo>
                    <a:lnTo>
                      <a:pt x="284" y="570"/>
                    </a:lnTo>
                    <a:lnTo>
                      <a:pt x="284" y="570"/>
                    </a:lnTo>
                    <a:lnTo>
                      <a:pt x="314" y="568"/>
                    </a:lnTo>
                    <a:lnTo>
                      <a:pt x="342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0" y="536"/>
                    </a:lnTo>
                    <a:lnTo>
                      <a:pt x="444" y="522"/>
                    </a:lnTo>
                    <a:lnTo>
                      <a:pt x="466" y="506"/>
                    </a:lnTo>
                    <a:lnTo>
                      <a:pt x="486" y="486"/>
                    </a:lnTo>
                    <a:lnTo>
                      <a:pt x="504" y="466"/>
                    </a:lnTo>
                    <a:lnTo>
                      <a:pt x="520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6" y="370"/>
                    </a:lnTo>
                    <a:lnTo>
                      <a:pt x="564" y="342"/>
                    </a:lnTo>
                    <a:lnTo>
                      <a:pt x="568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56"/>
                    </a:lnTo>
                    <a:lnTo>
                      <a:pt x="564" y="228"/>
                    </a:lnTo>
                    <a:lnTo>
                      <a:pt x="556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0" y="126"/>
                    </a:lnTo>
                    <a:lnTo>
                      <a:pt x="504" y="104"/>
                    </a:lnTo>
                    <a:lnTo>
                      <a:pt x="486" y="84"/>
                    </a:lnTo>
                    <a:lnTo>
                      <a:pt x="466" y="64"/>
                    </a:lnTo>
                    <a:lnTo>
                      <a:pt x="444" y="48"/>
                    </a:lnTo>
                    <a:lnTo>
                      <a:pt x="420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2" y="6"/>
                    </a:lnTo>
                    <a:lnTo>
                      <a:pt x="314" y="2"/>
                    </a:lnTo>
                    <a:lnTo>
                      <a:pt x="284" y="0"/>
                    </a:lnTo>
                    <a:lnTo>
                      <a:pt x="284" y="0"/>
                    </a:lnTo>
                    <a:close/>
                    <a:moveTo>
                      <a:pt x="284" y="532"/>
                    </a:moveTo>
                    <a:lnTo>
                      <a:pt x="284" y="532"/>
                    </a:lnTo>
                    <a:lnTo>
                      <a:pt x="260" y="530"/>
                    </a:lnTo>
                    <a:lnTo>
                      <a:pt x="234" y="526"/>
                    </a:lnTo>
                    <a:lnTo>
                      <a:pt x="212" y="520"/>
                    </a:lnTo>
                    <a:lnTo>
                      <a:pt x="188" y="512"/>
                    </a:lnTo>
                    <a:lnTo>
                      <a:pt x="166" y="502"/>
                    </a:lnTo>
                    <a:lnTo>
                      <a:pt x="146" y="490"/>
                    </a:lnTo>
                    <a:lnTo>
                      <a:pt x="128" y="476"/>
                    </a:lnTo>
                    <a:lnTo>
                      <a:pt x="110" y="460"/>
                    </a:lnTo>
                    <a:lnTo>
                      <a:pt x="94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48" y="358"/>
                    </a:lnTo>
                    <a:lnTo>
                      <a:pt x="42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2" y="236"/>
                    </a:lnTo>
                    <a:lnTo>
                      <a:pt x="48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4" y="128"/>
                    </a:lnTo>
                    <a:lnTo>
                      <a:pt x="110" y="110"/>
                    </a:lnTo>
                    <a:lnTo>
                      <a:pt x="128" y="94"/>
                    </a:lnTo>
                    <a:lnTo>
                      <a:pt x="146" y="80"/>
                    </a:lnTo>
                    <a:lnTo>
                      <a:pt x="166" y="68"/>
                    </a:lnTo>
                    <a:lnTo>
                      <a:pt x="188" y="58"/>
                    </a:lnTo>
                    <a:lnTo>
                      <a:pt x="212" y="50"/>
                    </a:lnTo>
                    <a:lnTo>
                      <a:pt x="234" y="44"/>
                    </a:lnTo>
                    <a:lnTo>
                      <a:pt x="260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310" y="40"/>
                    </a:lnTo>
                    <a:lnTo>
                      <a:pt x="334" y="44"/>
                    </a:lnTo>
                    <a:lnTo>
                      <a:pt x="358" y="50"/>
                    </a:lnTo>
                    <a:lnTo>
                      <a:pt x="380" y="58"/>
                    </a:lnTo>
                    <a:lnTo>
                      <a:pt x="402" y="68"/>
                    </a:lnTo>
                    <a:lnTo>
                      <a:pt x="422" y="80"/>
                    </a:lnTo>
                    <a:lnTo>
                      <a:pt x="442" y="94"/>
                    </a:lnTo>
                    <a:lnTo>
                      <a:pt x="458" y="110"/>
                    </a:lnTo>
                    <a:lnTo>
                      <a:pt x="474" y="128"/>
                    </a:lnTo>
                    <a:lnTo>
                      <a:pt x="488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0" y="212"/>
                    </a:lnTo>
                    <a:lnTo>
                      <a:pt x="526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0" y="310"/>
                    </a:lnTo>
                    <a:lnTo>
                      <a:pt x="526" y="334"/>
                    </a:lnTo>
                    <a:lnTo>
                      <a:pt x="520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4" y="442"/>
                    </a:lnTo>
                    <a:lnTo>
                      <a:pt x="458" y="460"/>
                    </a:lnTo>
                    <a:lnTo>
                      <a:pt x="442" y="476"/>
                    </a:lnTo>
                    <a:lnTo>
                      <a:pt x="422" y="490"/>
                    </a:lnTo>
                    <a:lnTo>
                      <a:pt x="402" y="502"/>
                    </a:lnTo>
                    <a:lnTo>
                      <a:pt x="380" y="512"/>
                    </a:lnTo>
                    <a:lnTo>
                      <a:pt x="358" y="520"/>
                    </a:lnTo>
                    <a:lnTo>
                      <a:pt x="334" y="526"/>
                    </a:lnTo>
                    <a:lnTo>
                      <a:pt x="310" y="530"/>
                    </a:lnTo>
                    <a:lnTo>
                      <a:pt x="284" y="532"/>
                    </a:lnTo>
                    <a:lnTo>
                      <a:pt x="284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6CC7C20F-98DE-4C5B-A724-756118482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63" y="2182813"/>
                <a:ext cx="3152775" cy="1946275"/>
              </a:xfrm>
              <a:custGeom>
                <a:avLst/>
                <a:gdLst>
                  <a:gd name="T0" fmla="*/ 132 w 1986"/>
                  <a:gd name="T1" fmla="*/ 0 h 1226"/>
                  <a:gd name="T2" fmla="*/ 76 w 1986"/>
                  <a:gd name="T3" fmla="*/ 18 h 1226"/>
                  <a:gd name="T4" fmla="*/ 32 w 1986"/>
                  <a:gd name="T5" fmla="*/ 54 h 1226"/>
                  <a:gd name="T6" fmla="*/ 6 w 1986"/>
                  <a:gd name="T7" fmla="*/ 104 h 1226"/>
                  <a:gd name="T8" fmla="*/ 0 w 1986"/>
                  <a:gd name="T9" fmla="*/ 1078 h 1226"/>
                  <a:gd name="T10" fmla="*/ 6 w 1986"/>
                  <a:gd name="T11" fmla="*/ 1122 h 1226"/>
                  <a:gd name="T12" fmla="*/ 32 w 1986"/>
                  <a:gd name="T13" fmla="*/ 1172 h 1226"/>
                  <a:gd name="T14" fmla="*/ 76 w 1986"/>
                  <a:gd name="T15" fmla="*/ 1208 h 1226"/>
                  <a:gd name="T16" fmla="*/ 132 w 1986"/>
                  <a:gd name="T17" fmla="*/ 1224 h 1226"/>
                  <a:gd name="T18" fmla="*/ 1852 w 1986"/>
                  <a:gd name="T19" fmla="*/ 1224 h 1226"/>
                  <a:gd name="T20" fmla="*/ 1908 w 1986"/>
                  <a:gd name="T21" fmla="*/ 1208 h 1226"/>
                  <a:gd name="T22" fmla="*/ 1952 w 1986"/>
                  <a:gd name="T23" fmla="*/ 1172 h 1226"/>
                  <a:gd name="T24" fmla="*/ 1978 w 1986"/>
                  <a:gd name="T25" fmla="*/ 1122 h 1226"/>
                  <a:gd name="T26" fmla="*/ 1986 w 1986"/>
                  <a:gd name="T27" fmla="*/ 148 h 1226"/>
                  <a:gd name="T28" fmla="*/ 1978 w 1986"/>
                  <a:gd name="T29" fmla="*/ 104 h 1226"/>
                  <a:gd name="T30" fmla="*/ 1952 w 1986"/>
                  <a:gd name="T31" fmla="*/ 54 h 1226"/>
                  <a:gd name="T32" fmla="*/ 1908 w 1986"/>
                  <a:gd name="T33" fmla="*/ 18 h 1226"/>
                  <a:gd name="T34" fmla="*/ 1852 w 1986"/>
                  <a:gd name="T35" fmla="*/ 0 h 1226"/>
                  <a:gd name="T36" fmla="*/ 306 w 1986"/>
                  <a:gd name="T37" fmla="*/ 1032 h 1226"/>
                  <a:gd name="T38" fmla="*/ 282 w 1986"/>
                  <a:gd name="T39" fmla="*/ 1026 h 1226"/>
                  <a:gd name="T40" fmla="*/ 262 w 1986"/>
                  <a:gd name="T41" fmla="*/ 1006 h 1226"/>
                  <a:gd name="T42" fmla="*/ 264 w 1986"/>
                  <a:gd name="T43" fmla="*/ 988 h 1226"/>
                  <a:gd name="T44" fmla="*/ 288 w 1986"/>
                  <a:gd name="T45" fmla="*/ 970 h 1226"/>
                  <a:gd name="T46" fmla="*/ 1570 w 1986"/>
                  <a:gd name="T47" fmla="*/ 968 h 1226"/>
                  <a:gd name="T48" fmla="*/ 1602 w 1986"/>
                  <a:gd name="T49" fmla="*/ 978 h 1226"/>
                  <a:gd name="T50" fmla="*/ 1616 w 1986"/>
                  <a:gd name="T51" fmla="*/ 1000 h 1226"/>
                  <a:gd name="T52" fmla="*/ 1608 w 1986"/>
                  <a:gd name="T53" fmla="*/ 1018 h 1226"/>
                  <a:gd name="T54" fmla="*/ 1580 w 1986"/>
                  <a:gd name="T55" fmla="*/ 1030 h 1226"/>
                  <a:gd name="T56" fmla="*/ 306 w 1986"/>
                  <a:gd name="T57" fmla="*/ 856 h 1226"/>
                  <a:gd name="T58" fmla="*/ 282 w 1986"/>
                  <a:gd name="T59" fmla="*/ 852 h 1226"/>
                  <a:gd name="T60" fmla="*/ 262 w 1986"/>
                  <a:gd name="T61" fmla="*/ 834 h 1226"/>
                  <a:gd name="T62" fmla="*/ 264 w 1986"/>
                  <a:gd name="T63" fmla="*/ 816 h 1226"/>
                  <a:gd name="T64" fmla="*/ 288 w 1986"/>
                  <a:gd name="T65" fmla="*/ 800 h 1226"/>
                  <a:gd name="T66" fmla="*/ 1570 w 1986"/>
                  <a:gd name="T67" fmla="*/ 798 h 1226"/>
                  <a:gd name="T68" fmla="*/ 1602 w 1986"/>
                  <a:gd name="T69" fmla="*/ 806 h 1226"/>
                  <a:gd name="T70" fmla="*/ 1616 w 1986"/>
                  <a:gd name="T71" fmla="*/ 828 h 1226"/>
                  <a:gd name="T72" fmla="*/ 1608 w 1986"/>
                  <a:gd name="T73" fmla="*/ 844 h 1226"/>
                  <a:gd name="T74" fmla="*/ 1580 w 1986"/>
                  <a:gd name="T75" fmla="*/ 856 h 1226"/>
                  <a:gd name="T76" fmla="*/ 1656 w 1986"/>
                  <a:gd name="T77" fmla="*/ 506 h 1226"/>
                  <a:gd name="T78" fmla="*/ 1642 w 1986"/>
                  <a:gd name="T79" fmla="*/ 536 h 1226"/>
                  <a:gd name="T80" fmla="*/ 1608 w 1986"/>
                  <a:gd name="T81" fmla="*/ 550 h 1226"/>
                  <a:gd name="T82" fmla="*/ 250 w 1986"/>
                  <a:gd name="T83" fmla="*/ 546 h 1226"/>
                  <a:gd name="T84" fmla="*/ 224 w 1986"/>
                  <a:gd name="T85" fmla="*/ 524 h 1226"/>
                  <a:gd name="T86" fmla="*/ 220 w 1986"/>
                  <a:gd name="T87" fmla="*/ 338 h 1226"/>
                  <a:gd name="T88" fmla="*/ 234 w 1986"/>
                  <a:gd name="T89" fmla="*/ 308 h 1226"/>
                  <a:gd name="T90" fmla="*/ 270 w 1986"/>
                  <a:gd name="T91" fmla="*/ 296 h 1226"/>
                  <a:gd name="T92" fmla="*/ 1626 w 1986"/>
                  <a:gd name="T93" fmla="*/ 298 h 1226"/>
                  <a:gd name="T94" fmla="*/ 1652 w 1986"/>
                  <a:gd name="T95" fmla="*/ 32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6" h="1226">
                    <a:moveTo>
                      <a:pt x="1838" y="0"/>
                    </a:moveTo>
                    <a:lnTo>
                      <a:pt x="146" y="0"/>
                    </a:lnTo>
                    <a:lnTo>
                      <a:pt x="146" y="0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4" y="24"/>
                    </a:lnTo>
                    <a:lnTo>
                      <a:pt x="52" y="34"/>
                    </a:lnTo>
                    <a:lnTo>
                      <a:pt x="42" y="42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8"/>
                    </a:lnTo>
                    <a:lnTo>
                      <a:pt x="10" y="90"/>
                    </a:lnTo>
                    <a:lnTo>
                      <a:pt x="6" y="104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0" y="1092"/>
                    </a:lnTo>
                    <a:lnTo>
                      <a:pt x="2" y="1108"/>
                    </a:lnTo>
                    <a:lnTo>
                      <a:pt x="6" y="1122"/>
                    </a:lnTo>
                    <a:lnTo>
                      <a:pt x="10" y="1134"/>
                    </a:lnTo>
                    <a:lnTo>
                      <a:pt x="16" y="1148"/>
                    </a:lnTo>
                    <a:lnTo>
                      <a:pt x="24" y="1160"/>
                    </a:lnTo>
                    <a:lnTo>
                      <a:pt x="32" y="1172"/>
                    </a:lnTo>
                    <a:lnTo>
                      <a:pt x="42" y="1182"/>
                    </a:lnTo>
                    <a:lnTo>
                      <a:pt x="52" y="1192"/>
                    </a:lnTo>
                    <a:lnTo>
                      <a:pt x="64" y="1200"/>
                    </a:lnTo>
                    <a:lnTo>
                      <a:pt x="76" y="1208"/>
                    </a:lnTo>
                    <a:lnTo>
                      <a:pt x="90" y="1214"/>
                    </a:lnTo>
                    <a:lnTo>
                      <a:pt x="102" y="1218"/>
                    </a:lnTo>
                    <a:lnTo>
                      <a:pt x="118" y="1222"/>
                    </a:lnTo>
                    <a:lnTo>
                      <a:pt x="132" y="1224"/>
                    </a:lnTo>
                    <a:lnTo>
                      <a:pt x="146" y="1226"/>
                    </a:lnTo>
                    <a:lnTo>
                      <a:pt x="1838" y="1226"/>
                    </a:lnTo>
                    <a:lnTo>
                      <a:pt x="1838" y="1226"/>
                    </a:lnTo>
                    <a:lnTo>
                      <a:pt x="1852" y="1224"/>
                    </a:lnTo>
                    <a:lnTo>
                      <a:pt x="1868" y="1222"/>
                    </a:lnTo>
                    <a:lnTo>
                      <a:pt x="1882" y="1218"/>
                    </a:lnTo>
                    <a:lnTo>
                      <a:pt x="1896" y="1214"/>
                    </a:lnTo>
                    <a:lnTo>
                      <a:pt x="1908" y="1208"/>
                    </a:lnTo>
                    <a:lnTo>
                      <a:pt x="1920" y="1200"/>
                    </a:lnTo>
                    <a:lnTo>
                      <a:pt x="1932" y="1192"/>
                    </a:lnTo>
                    <a:lnTo>
                      <a:pt x="1942" y="1182"/>
                    </a:lnTo>
                    <a:lnTo>
                      <a:pt x="1952" y="1172"/>
                    </a:lnTo>
                    <a:lnTo>
                      <a:pt x="1960" y="1160"/>
                    </a:lnTo>
                    <a:lnTo>
                      <a:pt x="1968" y="1148"/>
                    </a:lnTo>
                    <a:lnTo>
                      <a:pt x="1974" y="1134"/>
                    </a:lnTo>
                    <a:lnTo>
                      <a:pt x="1978" y="1122"/>
                    </a:lnTo>
                    <a:lnTo>
                      <a:pt x="1982" y="1108"/>
                    </a:lnTo>
                    <a:lnTo>
                      <a:pt x="1984" y="1092"/>
                    </a:lnTo>
                    <a:lnTo>
                      <a:pt x="1986" y="1078"/>
                    </a:lnTo>
                    <a:lnTo>
                      <a:pt x="1986" y="148"/>
                    </a:lnTo>
                    <a:lnTo>
                      <a:pt x="1986" y="148"/>
                    </a:lnTo>
                    <a:lnTo>
                      <a:pt x="1984" y="132"/>
                    </a:lnTo>
                    <a:lnTo>
                      <a:pt x="1982" y="118"/>
                    </a:lnTo>
                    <a:lnTo>
                      <a:pt x="1978" y="104"/>
                    </a:lnTo>
                    <a:lnTo>
                      <a:pt x="1974" y="90"/>
                    </a:lnTo>
                    <a:lnTo>
                      <a:pt x="1968" y="78"/>
                    </a:lnTo>
                    <a:lnTo>
                      <a:pt x="1960" y="64"/>
                    </a:lnTo>
                    <a:lnTo>
                      <a:pt x="1952" y="54"/>
                    </a:lnTo>
                    <a:lnTo>
                      <a:pt x="1942" y="42"/>
                    </a:lnTo>
                    <a:lnTo>
                      <a:pt x="1932" y="34"/>
                    </a:lnTo>
                    <a:lnTo>
                      <a:pt x="1920" y="24"/>
                    </a:lnTo>
                    <a:lnTo>
                      <a:pt x="1908" y="18"/>
                    </a:lnTo>
                    <a:lnTo>
                      <a:pt x="1896" y="12"/>
                    </a:lnTo>
                    <a:lnTo>
                      <a:pt x="1882" y="6"/>
                    </a:lnTo>
                    <a:lnTo>
                      <a:pt x="1868" y="2"/>
                    </a:lnTo>
                    <a:lnTo>
                      <a:pt x="1852" y="0"/>
                    </a:lnTo>
                    <a:lnTo>
                      <a:pt x="1838" y="0"/>
                    </a:lnTo>
                    <a:lnTo>
                      <a:pt x="1838" y="0"/>
                    </a:lnTo>
                    <a:close/>
                    <a:moveTo>
                      <a:pt x="1570" y="1032"/>
                    </a:moveTo>
                    <a:lnTo>
                      <a:pt x="306" y="1032"/>
                    </a:lnTo>
                    <a:lnTo>
                      <a:pt x="306" y="1032"/>
                    </a:lnTo>
                    <a:lnTo>
                      <a:pt x="298" y="1030"/>
                    </a:lnTo>
                    <a:lnTo>
                      <a:pt x="288" y="1028"/>
                    </a:lnTo>
                    <a:lnTo>
                      <a:pt x="282" y="1026"/>
                    </a:lnTo>
                    <a:lnTo>
                      <a:pt x="274" y="1022"/>
                    </a:lnTo>
                    <a:lnTo>
                      <a:pt x="268" y="1018"/>
                    </a:lnTo>
                    <a:lnTo>
                      <a:pt x="264" y="1012"/>
                    </a:lnTo>
                    <a:lnTo>
                      <a:pt x="262" y="1006"/>
                    </a:lnTo>
                    <a:lnTo>
                      <a:pt x="262" y="1000"/>
                    </a:lnTo>
                    <a:lnTo>
                      <a:pt x="262" y="1000"/>
                    </a:lnTo>
                    <a:lnTo>
                      <a:pt x="262" y="994"/>
                    </a:lnTo>
                    <a:lnTo>
                      <a:pt x="264" y="988"/>
                    </a:lnTo>
                    <a:lnTo>
                      <a:pt x="268" y="982"/>
                    </a:lnTo>
                    <a:lnTo>
                      <a:pt x="274" y="978"/>
                    </a:lnTo>
                    <a:lnTo>
                      <a:pt x="282" y="974"/>
                    </a:lnTo>
                    <a:lnTo>
                      <a:pt x="288" y="970"/>
                    </a:lnTo>
                    <a:lnTo>
                      <a:pt x="298" y="970"/>
                    </a:lnTo>
                    <a:lnTo>
                      <a:pt x="306" y="968"/>
                    </a:lnTo>
                    <a:lnTo>
                      <a:pt x="1570" y="968"/>
                    </a:lnTo>
                    <a:lnTo>
                      <a:pt x="1570" y="968"/>
                    </a:lnTo>
                    <a:lnTo>
                      <a:pt x="1580" y="970"/>
                    </a:lnTo>
                    <a:lnTo>
                      <a:pt x="1588" y="970"/>
                    </a:lnTo>
                    <a:lnTo>
                      <a:pt x="1596" y="974"/>
                    </a:lnTo>
                    <a:lnTo>
                      <a:pt x="1602" y="978"/>
                    </a:lnTo>
                    <a:lnTo>
                      <a:pt x="1608" y="982"/>
                    </a:lnTo>
                    <a:lnTo>
                      <a:pt x="1612" y="988"/>
                    </a:lnTo>
                    <a:lnTo>
                      <a:pt x="1614" y="994"/>
                    </a:lnTo>
                    <a:lnTo>
                      <a:pt x="1616" y="1000"/>
                    </a:lnTo>
                    <a:lnTo>
                      <a:pt x="1616" y="1000"/>
                    </a:lnTo>
                    <a:lnTo>
                      <a:pt x="1614" y="1006"/>
                    </a:lnTo>
                    <a:lnTo>
                      <a:pt x="1612" y="1012"/>
                    </a:lnTo>
                    <a:lnTo>
                      <a:pt x="1608" y="1018"/>
                    </a:lnTo>
                    <a:lnTo>
                      <a:pt x="1602" y="1022"/>
                    </a:lnTo>
                    <a:lnTo>
                      <a:pt x="1596" y="1026"/>
                    </a:lnTo>
                    <a:lnTo>
                      <a:pt x="1588" y="1028"/>
                    </a:lnTo>
                    <a:lnTo>
                      <a:pt x="1580" y="1030"/>
                    </a:lnTo>
                    <a:lnTo>
                      <a:pt x="1570" y="1032"/>
                    </a:lnTo>
                    <a:lnTo>
                      <a:pt x="1570" y="1032"/>
                    </a:lnTo>
                    <a:close/>
                    <a:moveTo>
                      <a:pt x="1570" y="856"/>
                    </a:moveTo>
                    <a:lnTo>
                      <a:pt x="306" y="856"/>
                    </a:lnTo>
                    <a:lnTo>
                      <a:pt x="306" y="856"/>
                    </a:lnTo>
                    <a:lnTo>
                      <a:pt x="298" y="856"/>
                    </a:lnTo>
                    <a:lnTo>
                      <a:pt x="288" y="854"/>
                    </a:lnTo>
                    <a:lnTo>
                      <a:pt x="282" y="852"/>
                    </a:lnTo>
                    <a:lnTo>
                      <a:pt x="274" y="848"/>
                    </a:lnTo>
                    <a:lnTo>
                      <a:pt x="268" y="844"/>
                    </a:lnTo>
                    <a:lnTo>
                      <a:pt x="264" y="838"/>
                    </a:lnTo>
                    <a:lnTo>
                      <a:pt x="262" y="834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2"/>
                    </a:lnTo>
                    <a:lnTo>
                      <a:pt x="264" y="816"/>
                    </a:lnTo>
                    <a:lnTo>
                      <a:pt x="268" y="812"/>
                    </a:lnTo>
                    <a:lnTo>
                      <a:pt x="274" y="806"/>
                    </a:lnTo>
                    <a:lnTo>
                      <a:pt x="282" y="804"/>
                    </a:lnTo>
                    <a:lnTo>
                      <a:pt x="288" y="800"/>
                    </a:lnTo>
                    <a:lnTo>
                      <a:pt x="298" y="798"/>
                    </a:lnTo>
                    <a:lnTo>
                      <a:pt x="306" y="798"/>
                    </a:lnTo>
                    <a:lnTo>
                      <a:pt x="1570" y="798"/>
                    </a:lnTo>
                    <a:lnTo>
                      <a:pt x="1570" y="798"/>
                    </a:lnTo>
                    <a:lnTo>
                      <a:pt x="1580" y="798"/>
                    </a:lnTo>
                    <a:lnTo>
                      <a:pt x="1588" y="800"/>
                    </a:lnTo>
                    <a:lnTo>
                      <a:pt x="1596" y="804"/>
                    </a:lnTo>
                    <a:lnTo>
                      <a:pt x="1602" y="806"/>
                    </a:lnTo>
                    <a:lnTo>
                      <a:pt x="1608" y="812"/>
                    </a:lnTo>
                    <a:lnTo>
                      <a:pt x="1612" y="816"/>
                    </a:lnTo>
                    <a:lnTo>
                      <a:pt x="1614" y="822"/>
                    </a:lnTo>
                    <a:lnTo>
                      <a:pt x="1616" y="828"/>
                    </a:lnTo>
                    <a:lnTo>
                      <a:pt x="1616" y="828"/>
                    </a:lnTo>
                    <a:lnTo>
                      <a:pt x="1614" y="834"/>
                    </a:lnTo>
                    <a:lnTo>
                      <a:pt x="1612" y="838"/>
                    </a:lnTo>
                    <a:lnTo>
                      <a:pt x="1608" y="844"/>
                    </a:lnTo>
                    <a:lnTo>
                      <a:pt x="1602" y="848"/>
                    </a:lnTo>
                    <a:lnTo>
                      <a:pt x="1596" y="852"/>
                    </a:lnTo>
                    <a:lnTo>
                      <a:pt x="1588" y="854"/>
                    </a:lnTo>
                    <a:lnTo>
                      <a:pt x="1580" y="856"/>
                    </a:lnTo>
                    <a:lnTo>
                      <a:pt x="1570" y="856"/>
                    </a:lnTo>
                    <a:lnTo>
                      <a:pt x="1570" y="856"/>
                    </a:lnTo>
                    <a:close/>
                    <a:moveTo>
                      <a:pt x="1656" y="506"/>
                    </a:moveTo>
                    <a:lnTo>
                      <a:pt x="1656" y="506"/>
                    </a:lnTo>
                    <a:lnTo>
                      <a:pt x="1656" y="516"/>
                    </a:lnTo>
                    <a:lnTo>
                      <a:pt x="1652" y="524"/>
                    </a:lnTo>
                    <a:lnTo>
                      <a:pt x="1648" y="530"/>
                    </a:lnTo>
                    <a:lnTo>
                      <a:pt x="1642" y="536"/>
                    </a:lnTo>
                    <a:lnTo>
                      <a:pt x="1634" y="542"/>
                    </a:lnTo>
                    <a:lnTo>
                      <a:pt x="1626" y="546"/>
                    </a:lnTo>
                    <a:lnTo>
                      <a:pt x="1618" y="548"/>
                    </a:lnTo>
                    <a:lnTo>
                      <a:pt x="1608" y="550"/>
                    </a:lnTo>
                    <a:lnTo>
                      <a:pt x="270" y="550"/>
                    </a:lnTo>
                    <a:lnTo>
                      <a:pt x="270" y="550"/>
                    </a:lnTo>
                    <a:lnTo>
                      <a:pt x="260" y="548"/>
                    </a:lnTo>
                    <a:lnTo>
                      <a:pt x="250" y="546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8" y="530"/>
                    </a:lnTo>
                    <a:lnTo>
                      <a:pt x="224" y="524"/>
                    </a:lnTo>
                    <a:lnTo>
                      <a:pt x="220" y="516"/>
                    </a:lnTo>
                    <a:lnTo>
                      <a:pt x="220" y="50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0" y="330"/>
                    </a:lnTo>
                    <a:lnTo>
                      <a:pt x="224" y="322"/>
                    </a:lnTo>
                    <a:lnTo>
                      <a:pt x="228" y="314"/>
                    </a:lnTo>
                    <a:lnTo>
                      <a:pt x="234" y="308"/>
                    </a:lnTo>
                    <a:lnTo>
                      <a:pt x="242" y="302"/>
                    </a:lnTo>
                    <a:lnTo>
                      <a:pt x="250" y="298"/>
                    </a:lnTo>
                    <a:lnTo>
                      <a:pt x="260" y="296"/>
                    </a:lnTo>
                    <a:lnTo>
                      <a:pt x="270" y="296"/>
                    </a:lnTo>
                    <a:lnTo>
                      <a:pt x="1608" y="296"/>
                    </a:lnTo>
                    <a:lnTo>
                      <a:pt x="1608" y="296"/>
                    </a:lnTo>
                    <a:lnTo>
                      <a:pt x="1618" y="296"/>
                    </a:lnTo>
                    <a:lnTo>
                      <a:pt x="1626" y="298"/>
                    </a:lnTo>
                    <a:lnTo>
                      <a:pt x="1634" y="302"/>
                    </a:lnTo>
                    <a:lnTo>
                      <a:pt x="1642" y="308"/>
                    </a:lnTo>
                    <a:lnTo>
                      <a:pt x="1648" y="314"/>
                    </a:lnTo>
                    <a:lnTo>
                      <a:pt x="1652" y="322"/>
                    </a:lnTo>
                    <a:lnTo>
                      <a:pt x="1656" y="330"/>
                    </a:lnTo>
                    <a:lnTo>
                      <a:pt x="1656" y="338"/>
                    </a:lnTo>
                    <a:lnTo>
                      <a:pt x="1656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AE6D8FF2-5B2D-4B32-95C8-3300A2F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47BF38-E448-41DC-8037-6C2F08EC1FF1}"/>
              </a:ext>
            </a:extLst>
          </p:cNvPr>
          <p:cNvSpPr/>
          <p:nvPr/>
        </p:nvSpPr>
        <p:spPr>
          <a:xfrm>
            <a:off x="481506" y="1356269"/>
            <a:ext cx="7279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Μείωση ΦΠΑ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(1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Ιουνίου – 31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Οκτωβρίου)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53133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9</a:t>
            </a:r>
          </a:p>
        </p:txBody>
      </p:sp>
      <p:sp>
        <p:nvSpPr>
          <p:cNvPr id="88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3250490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10</a:t>
            </a:r>
          </a:p>
        </p:txBody>
      </p:sp>
      <p:sp>
        <p:nvSpPr>
          <p:cNvPr id="89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608431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11</a:t>
            </a:r>
          </a:p>
        </p:txBody>
      </p:sp>
      <p:sp>
        <p:nvSpPr>
          <p:cNvPr id="90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889804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652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3954A43B-E9DF-4277-98F1-DC5598EFD554}"/>
              </a:ext>
            </a:extLst>
          </p:cNvPr>
          <p:cNvGrpSpPr/>
          <p:nvPr/>
        </p:nvGrpSpPr>
        <p:grpSpPr>
          <a:xfrm>
            <a:off x="801944" y="1991333"/>
            <a:ext cx="9181458" cy="3584109"/>
            <a:chOff x="716234" y="1703540"/>
            <a:chExt cx="9181458" cy="4712012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35BD79A9-C7BA-4D8F-B230-22E5C6E3CDD5}"/>
                </a:ext>
              </a:extLst>
            </p:cNvPr>
            <p:cNvSpPr/>
            <p:nvPr/>
          </p:nvSpPr>
          <p:spPr>
            <a:xfrm>
              <a:off x="4517824" y="4430098"/>
              <a:ext cx="5379868" cy="198545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id="{49155869-D3B2-482A-A4BB-1B8E31EA75E5}"/>
                </a:ext>
              </a:extLst>
            </p:cNvPr>
            <p:cNvSpPr/>
            <p:nvPr/>
          </p:nvSpPr>
          <p:spPr>
            <a:xfrm>
              <a:off x="716234" y="1703540"/>
              <a:ext cx="5379868" cy="1985454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id="{842834B8-C630-45A8-8EE5-F03B45E72CCC}"/>
              </a:ext>
            </a:extLst>
          </p:cNvPr>
          <p:cNvSpPr/>
          <p:nvPr/>
        </p:nvSpPr>
        <p:spPr>
          <a:xfrm rot="2704752">
            <a:off x="11340584" y="332110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id="{9738ED17-DD89-4F36-8078-1EDCD9117C82}"/>
              </a:ext>
            </a:extLst>
          </p:cNvPr>
          <p:cNvSpPr/>
          <p:nvPr/>
        </p:nvSpPr>
        <p:spPr>
          <a:xfrm rot="2704752">
            <a:off x="11340586" y="491986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404900" y="489914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6268795" y="4073786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Εθνικό Μητρώο Νεοφυών Επιχειρήσεων και εκπτώσεις φόρου για εισροή κεφαλαίων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868614" y="2299237"/>
            <a:ext cx="31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Δαπάνες έρευνας και ανάπτυξης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4/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5)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704116" y="182933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462216" y="385195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14</a:t>
            </a:r>
          </a:p>
        </p:txBody>
      </p:sp>
      <p:sp>
        <p:nvSpPr>
          <p:cNvPr id="30" name="Freeform 131">
            <a:extLst>
              <a:ext uri="{FF2B5EF4-FFF2-40B4-BE49-F238E27FC236}">
                <a16:creationId xmlns:a16="http://schemas.microsoft.com/office/drawing/2014/main" id="{A300DCAE-BA78-47B8-A7D5-18EBB94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7534" y="4243767"/>
            <a:ext cx="744113" cy="864000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id="{61CBDE7C-EF23-4888-AA7F-2DB528D8C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315" y="2295334"/>
            <a:ext cx="864127" cy="864000"/>
          </a:xfrm>
          <a:custGeom>
            <a:avLst/>
            <a:gdLst>
              <a:gd name="T0" fmla="*/ 2338 w 6673"/>
              <a:gd name="T1" fmla="*/ 1482 h 6672"/>
              <a:gd name="T2" fmla="*/ 2802 w 6673"/>
              <a:gd name="T3" fmla="*/ 1294 h 6672"/>
              <a:gd name="T4" fmla="*/ 3160 w 6673"/>
              <a:gd name="T5" fmla="*/ 1688 h 6672"/>
              <a:gd name="T6" fmla="*/ 2926 w 6673"/>
              <a:gd name="T7" fmla="*/ 2130 h 6672"/>
              <a:gd name="T8" fmla="*/ 2424 w 6673"/>
              <a:gd name="T9" fmla="*/ 2082 h 6672"/>
              <a:gd name="T10" fmla="*/ 4183 w 6673"/>
              <a:gd name="T11" fmla="*/ 5708 h 6672"/>
              <a:gd name="T12" fmla="*/ 5643 w 6673"/>
              <a:gd name="T13" fmla="*/ 2460 h 6672"/>
              <a:gd name="T14" fmla="*/ 5891 w 6673"/>
              <a:gd name="T15" fmla="*/ 2146 h 6672"/>
              <a:gd name="T16" fmla="*/ 5941 w 6673"/>
              <a:gd name="T17" fmla="*/ 1752 h 6672"/>
              <a:gd name="T18" fmla="*/ 5733 w 6673"/>
              <a:gd name="T19" fmla="*/ 1344 h 6672"/>
              <a:gd name="T20" fmla="*/ 5325 w 6673"/>
              <a:gd name="T21" fmla="*/ 1136 h 6672"/>
              <a:gd name="T22" fmla="*/ 4895 w 6673"/>
              <a:gd name="T23" fmla="*/ 1200 h 6672"/>
              <a:gd name="T24" fmla="*/ 4567 w 6673"/>
              <a:gd name="T25" fmla="*/ 1512 h 6672"/>
              <a:gd name="T26" fmla="*/ 4481 w 6673"/>
              <a:gd name="T27" fmla="*/ 1930 h 6672"/>
              <a:gd name="T28" fmla="*/ 4629 w 6673"/>
              <a:gd name="T29" fmla="*/ 2308 h 6672"/>
              <a:gd name="T30" fmla="*/ 4949 w 6673"/>
              <a:gd name="T31" fmla="*/ 2548 h 6672"/>
              <a:gd name="T32" fmla="*/ 4137 w 6673"/>
              <a:gd name="T33" fmla="*/ 3810 h 6672"/>
              <a:gd name="T34" fmla="*/ 4487 w 6673"/>
              <a:gd name="T35" fmla="*/ 3612 h 6672"/>
              <a:gd name="T36" fmla="*/ 4681 w 6673"/>
              <a:gd name="T37" fmla="*/ 3258 h 6672"/>
              <a:gd name="T38" fmla="*/ 4653 w 6673"/>
              <a:gd name="T39" fmla="*/ 2844 h 6672"/>
              <a:gd name="T40" fmla="*/ 4373 w 6673"/>
              <a:gd name="T41" fmla="*/ 2486 h 6672"/>
              <a:gd name="T42" fmla="*/ 3963 w 6673"/>
              <a:gd name="T43" fmla="*/ 2362 h 6672"/>
              <a:gd name="T44" fmla="*/ 3523 w 6673"/>
              <a:gd name="T45" fmla="*/ 2508 h 6672"/>
              <a:gd name="T46" fmla="*/ 3260 w 6673"/>
              <a:gd name="T47" fmla="*/ 2878 h 6672"/>
              <a:gd name="T48" fmla="*/ 3252 w 6673"/>
              <a:gd name="T49" fmla="*/ 3290 h 6672"/>
              <a:gd name="T50" fmla="*/ 3461 w 6673"/>
              <a:gd name="T51" fmla="*/ 3634 h 6672"/>
              <a:gd name="T52" fmla="*/ 3821 w 6673"/>
              <a:gd name="T53" fmla="*/ 3818 h 6672"/>
              <a:gd name="T54" fmla="*/ 3064 w 6673"/>
              <a:gd name="T55" fmla="*/ 2380 h 6672"/>
              <a:gd name="T56" fmla="*/ 3349 w 6673"/>
              <a:gd name="T57" fmla="*/ 2102 h 6672"/>
              <a:gd name="T58" fmla="*/ 3447 w 6673"/>
              <a:gd name="T59" fmla="*/ 1734 h 6672"/>
              <a:gd name="T60" fmla="*/ 3300 w 6673"/>
              <a:gd name="T61" fmla="*/ 1294 h 6672"/>
              <a:gd name="T62" fmla="*/ 2930 w 6673"/>
              <a:gd name="T63" fmla="*/ 1032 h 6672"/>
              <a:gd name="T64" fmla="*/ 2492 w 6673"/>
              <a:gd name="T65" fmla="*/ 1032 h 6672"/>
              <a:gd name="T66" fmla="*/ 2122 w 6673"/>
              <a:gd name="T67" fmla="*/ 1294 h 6672"/>
              <a:gd name="T68" fmla="*/ 1976 w 6673"/>
              <a:gd name="T69" fmla="*/ 1734 h 6672"/>
              <a:gd name="T70" fmla="*/ 2076 w 6673"/>
              <a:gd name="T71" fmla="*/ 2102 h 6672"/>
              <a:gd name="T72" fmla="*/ 2364 w 6673"/>
              <a:gd name="T73" fmla="*/ 2382 h 6672"/>
              <a:gd name="T74" fmla="*/ 1774 w 6673"/>
              <a:gd name="T75" fmla="*/ 3812 h 6672"/>
              <a:gd name="T76" fmla="*/ 2188 w 6673"/>
              <a:gd name="T77" fmla="*/ 3262 h 6672"/>
              <a:gd name="T78" fmla="*/ 2108 w 6673"/>
              <a:gd name="T79" fmla="*/ 2798 h 6672"/>
              <a:gd name="T80" fmla="*/ 1780 w 6673"/>
              <a:gd name="T81" fmla="*/ 2486 h 6672"/>
              <a:gd name="T82" fmla="*/ 1348 w 6673"/>
              <a:gd name="T83" fmla="*/ 2422 h 6672"/>
              <a:gd name="T84" fmla="*/ 942 w 6673"/>
              <a:gd name="T85" fmla="*/ 2628 h 6672"/>
              <a:gd name="T86" fmla="*/ 734 w 6673"/>
              <a:gd name="T87" fmla="*/ 3036 h 6672"/>
              <a:gd name="T88" fmla="*/ 790 w 6673"/>
              <a:gd name="T89" fmla="*/ 3450 h 6672"/>
              <a:gd name="T90" fmla="*/ 1072 w 6673"/>
              <a:gd name="T91" fmla="*/ 3772 h 6672"/>
              <a:gd name="T92" fmla="*/ 284 w 6673"/>
              <a:gd name="T93" fmla="*/ 6388 h 6672"/>
              <a:gd name="T94" fmla="*/ 4895 w 6673"/>
              <a:gd name="T95" fmla="*/ 2182 h 6672"/>
              <a:gd name="T96" fmla="*/ 4799 w 6673"/>
              <a:gd name="T97" fmla="*/ 1688 h 6672"/>
              <a:gd name="T98" fmla="*/ 5213 w 6673"/>
              <a:gd name="T99" fmla="*/ 1412 h 6672"/>
              <a:gd name="T100" fmla="*/ 5643 w 6673"/>
              <a:gd name="T101" fmla="*/ 1730 h 6672"/>
              <a:gd name="T102" fmla="*/ 5499 w 6673"/>
              <a:gd name="T103" fmla="*/ 2210 h 6672"/>
              <a:gd name="T104" fmla="*/ 3829 w 6673"/>
              <a:gd name="T105" fmla="*/ 3526 h 6672"/>
              <a:gd name="T106" fmla="*/ 3513 w 6673"/>
              <a:gd name="T107" fmla="*/ 3096 h 6672"/>
              <a:gd name="T108" fmla="*/ 3787 w 6673"/>
              <a:gd name="T109" fmla="*/ 2682 h 6672"/>
              <a:gd name="T110" fmla="*/ 4281 w 6673"/>
              <a:gd name="T111" fmla="*/ 2778 h 6672"/>
              <a:gd name="T112" fmla="*/ 4379 w 6673"/>
              <a:gd name="T113" fmla="*/ 3272 h 6672"/>
              <a:gd name="T114" fmla="*/ 3963 w 6673"/>
              <a:gd name="T115" fmla="*/ 3548 h 6672"/>
              <a:gd name="T116" fmla="*/ 1246 w 6673"/>
              <a:gd name="T117" fmla="*/ 2752 h 6672"/>
              <a:gd name="T118" fmla="*/ 1748 w 6673"/>
              <a:gd name="T119" fmla="*/ 2800 h 6672"/>
              <a:gd name="T120" fmla="*/ 1892 w 6673"/>
              <a:gd name="T121" fmla="*/ 3282 h 6672"/>
              <a:gd name="T122" fmla="*/ 1460 w 6673"/>
              <a:gd name="T123" fmla="*/ 3598 h 6672"/>
              <a:gd name="T124" fmla="*/ 1046 w 6673"/>
              <a:gd name="T125" fmla="*/ 3324 h 6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73" h="6672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55C8087-4303-44A9-AA83-527DE1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8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(5/5)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για πρώτη φορά, συνεπείς δανειολήπτες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Υποστηρίζεται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 σύνολο των «κόκκινων» δανειοληπτών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Καλλιεργείτα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η κουλτούρα πληρωμών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Περιορίζετα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ο κίνδυνος δημιουργίας νέας γενιάς «κόκκινων» δανείων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η κοινωνική συνοχή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Καλύπτονται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πολλαπλάσιοι δανειολήπτες </a:t>
            </a: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7576745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Πρόγραμμα επιδότησης δόσεων δανείων α’ κατοικίας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31034" y="144109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48804-6243-4BAC-9186-3A1E9AE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9C6F034-885C-4A61-98AB-191D9F9006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42805D8A-F9FC-40C6-BD68-AC7D54C46601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Λάβαμε εμπροσθοβαρή μέτρα και συνεχίζουμε…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7EC15C47-22DF-4B41-A4C6-E7E1361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25363-A917-41D1-A587-E793A2D8B390}"/>
              </a:ext>
            </a:extLst>
          </p:cNvPr>
          <p:cNvSpPr txBox="1"/>
          <p:nvPr/>
        </p:nvSpPr>
        <p:spPr>
          <a:xfrm>
            <a:off x="1088189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0433B-E4D2-4316-857E-7BB1A7DD0F79}"/>
              </a:ext>
            </a:extLst>
          </p:cNvPr>
          <p:cNvSpPr txBox="1"/>
          <p:nvPr/>
        </p:nvSpPr>
        <p:spPr>
          <a:xfrm>
            <a:off x="4999312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1EC39-B96C-4D06-B73A-0A4B6D9F1781}"/>
              </a:ext>
            </a:extLst>
          </p:cNvPr>
          <p:cNvSpPr txBox="1"/>
          <p:nvPr/>
        </p:nvSpPr>
        <p:spPr>
          <a:xfrm>
            <a:off x="8910436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1B51D-91F9-46B1-B612-4CEB08BE683A}"/>
              </a:ext>
            </a:extLst>
          </p:cNvPr>
          <p:cNvSpPr/>
          <p:nvPr/>
        </p:nvSpPr>
        <p:spPr>
          <a:xfrm>
            <a:off x="1530079" y="2454929"/>
            <a:ext cx="10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Κόστος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4F9AB-C862-4CAC-8F14-843A800E1F2B}"/>
              </a:ext>
            </a:extLst>
          </p:cNvPr>
          <p:cNvSpPr/>
          <p:nvPr/>
        </p:nvSpPr>
        <p:spPr>
          <a:xfrm>
            <a:off x="4758379" y="2454930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Προστιθέμενη αξία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776744" y="2454930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Συνολικά μέτρα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F3B40-BE2B-491E-8685-3D290E5583B6}"/>
              </a:ext>
            </a:extLst>
          </p:cNvPr>
          <p:cNvCxnSpPr/>
          <p:nvPr/>
        </p:nvCxnSpPr>
        <p:spPr>
          <a:xfrm>
            <a:off x="520090" y="3166110"/>
            <a:ext cx="10979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191100" y="4965970"/>
            <a:ext cx="356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πρόσθετους πόρους και δαπάνες από Ευρωπαϊκά κονδύλια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SURE, ETE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Ταμείο Ανάκαμψης κ.ά.)</a:t>
            </a:r>
          </a:p>
        </p:txBody>
      </p:sp>
    </p:spTree>
    <p:extLst>
      <p:ext uri="{BB962C8B-B14F-4D97-AF65-F5344CB8AC3E}">
        <p14:creationId xmlns:p14="http://schemas.microsoft.com/office/powerpoint/2010/main" val="12238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Και έτσι πρέπει να συνεχίσουμε, χτίζοντας στα θετικά !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12EB8877-92F5-47AE-8944-22428881B0E1}"/>
              </a:ext>
            </a:extLst>
          </p:cNvPr>
          <p:cNvSpPr/>
          <p:nvPr/>
        </p:nvSpPr>
        <p:spPr>
          <a:xfrm>
            <a:off x="714878" y="164800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  <a:defRPr/>
            </a:pPr>
            <a:r>
              <a:rPr lang="el-GR" dirty="0">
                <a:cs typeface="Arial"/>
                <a:sym typeface="Arial"/>
              </a:rPr>
              <a:t>Ενισχυμένο σύστημα υγείας</a:t>
            </a:r>
            <a:endParaRPr lang="el-GR" dirty="0">
              <a:cs typeface="Arial"/>
              <a:sym typeface="Georgia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348B5684-12CB-4916-88B8-4DA48C8353A3}"/>
              </a:ext>
            </a:extLst>
          </p:cNvPr>
          <p:cNvSpPr/>
          <p:nvPr/>
        </p:nvSpPr>
        <p:spPr>
          <a:xfrm>
            <a:off x="8863911" y="3482916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Αλληλεγγύη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Google Shape;703;p5">
            <a:extLst>
              <a:ext uri="{FF2B5EF4-FFF2-40B4-BE49-F238E27FC236}">
                <a16:creationId xmlns:a16="http://schemas.microsoft.com/office/drawing/2014/main" id="{99CDADF7-DBD1-4A41-9CD1-A5A47D6444CD}"/>
              </a:ext>
            </a:extLst>
          </p:cNvPr>
          <p:cNvSpPr/>
          <p:nvPr/>
        </p:nvSpPr>
        <p:spPr>
          <a:xfrm>
            <a:off x="714877" y="280157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 err="1">
                <a:cs typeface="Arial"/>
                <a:sym typeface="Georgia"/>
              </a:rPr>
              <a:t>Εμπροσθοβαρή</a:t>
            </a:r>
            <a:r>
              <a:rPr lang="el-GR" dirty="0">
                <a:cs typeface="Arial"/>
                <a:sym typeface="Georgia"/>
              </a:rPr>
              <a:t> Οικονομικά μέτρα</a:t>
            </a:r>
          </a:p>
        </p:txBody>
      </p:sp>
      <p:sp>
        <p:nvSpPr>
          <p:cNvPr id="21" name="Google Shape;703;p5">
            <a:extLst>
              <a:ext uri="{FF2B5EF4-FFF2-40B4-BE49-F238E27FC236}">
                <a16:creationId xmlns:a16="http://schemas.microsoft.com/office/drawing/2014/main" id="{619DF89A-4F5C-4272-8C6F-EEA944FA6ED7}"/>
              </a:ext>
            </a:extLst>
          </p:cNvPr>
          <p:cNvSpPr/>
          <p:nvPr/>
        </p:nvSpPr>
        <p:spPr>
          <a:xfrm>
            <a:off x="714878" y="395514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Αποτελεσματικός κρατικός μηχανισμός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9B403A2B-76DA-45B9-97FD-9CDC5B382DC5}"/>
              </a:ext>
            </a:extLst>
          </p:cNvPr>
          <p:cNvSpPr/>
          <p:nvPr/>
        </p:nvSpPr>
        <p:spPr>
          <a:xfrm>
            <a:off x="6216872" y="1838082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Εμπιστοσύνη</a:t>
            </a:r>
          </a:p>
        </p:txBody>
      </p:sp>
      <p:sp>
        <p:nvSpPr>
          <p:cNvPr id="24" name="Google Shape;703;p5">
            <a:extLst>
              <a:ext uri="{FF2B5EF4-FFF2-40B4-BE49-F238E27FC236}">
                <a16:creationId xmlns:a16="http://schemas.microsoft.com/office/drawing/2014/main" id="{98A3F682-74AD-4288-AC14-3A4C3588CE34}"/>
              </a:ext>
            </a:extLst>
          </p:cNvPr>
          <p:cNvSpPr/>
          <p:nvPr/>
        </p:nvSpPr>
        <p:spPr>
          <a:xfrm>
            <a:off x="714876" y="5108714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Ψηφιακό κράτος</a:t>
            </a:r>
            <a:endParaRPr lang="en-GB" dirty="0">
              <a:cs typeface="Arial"/>
              <a:sym typeface="Georgia"/>
            </a:endParaRP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A0C827D9-A0A1-4450-B1AF-691E4B4D5054}"/>
              </a:ext>
            </a:extLst>
          </p:cNvPr>
          <p:cNvSpPr/>
          <p:nvPr/>
        </p:nvSpPr>
        <p:spPr>
          <a:xfrm>
            <a:off x="6216872" y="5108714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>
                <a:solidFill>
                  <a:prstClr val="white"/>
                </a:solidFill>
                <a:cs typeface="Arial"/>
                <a:sym typeface="Georgia"/>
              </a:rPr>
              <a:t>Αξιοπιστία</a:t>
            </a:r>
            <a:endParaRPr lang="en-GB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DFBDAD98-4AEA-4002-9A5A-AA7344023203}"/>
              </a:ext>
            </a:extLst>
          </p:cNvPr>
          <p:cNvSpPr/>
          <p:nvPr/>
        </p:nvSpPr>
        <p:spPr>
          <a:xfrm>
            <a:off x="3499640" y="3405819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Αισιοδοξία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1EB8C2A1-809E-4A58-86DF-AB7615ED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18</a:t>
            </a:fld>
            <a:endParaRPr lang="en-US" sz="1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EF26C9-AC8B-43A4-9D7D-40827A992D3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631044" y="2188005"/>
            <a:ext cx="1574704" cy="12178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0987E6-1196-45FC-852D-2F12D4BF9379}"/>
              </a:ext>
            </a:extLst>
          </p:cNvPr>
          <p:cNvCxnSpPr>
            <a:cxnSpLocks/>
            <a:stCxn id="22" idx="0"/>
            <a:endCxn id="18" idx="3"/>
          </p:cNvCxnSpPr>
          <p:nvPr/>
        </p:nvCxnSpPr>
        <p:spPr>
          <a:xfrm>
            <a:off x="8479680" y="2327384"/>
            <a:ext cx="1515635" cy="11555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E3128D-3F74-4DC1-8399-A24ADD40A881}"/>
              </a:ext>
            </a:extLst>
          </p:cNvPr>
          <p:cNvCxnSpPr>
            <a:cxnSpLocks/>
            <a:stCxn id="27" idx="1"/>
            <a:endCxn id="25" idx="2"/>
          </p:cNvCxnSpPr>
          <p:nvPr/>
        </p:nvCxnSpPr>
        <p:spPr>
          <a:xfrm>
            <a:off x="4631044" y="4384423"/>
            <a:ext cx="1585828" cy="12135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37ABA2-2EC6-4F6D-9504-EDDE1A7B39A9}"/>
              </a:ext>
            </a:extLst>
          </p:cNvPr>
          <p:cNvCxnSpPr>
            <a:cxnSpLocks/>
            <a:stCxn id="18" idx="1"/>
            <a:endCxn id="25" idx="0"/>
          </p:cNvCxnSpPr>
          <p:nvPr/>
        </p:nvCxnSpPr>
        <p:spPr>
          <a:xfrm flipH="1">
            <a:off x="8479680" y="4461520"/>
            <a:ext cx="1515635" cy="1136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0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Εργασία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25AB55-6377-473C-8B68-3D78608ABAFA}"/>
              </a:ext>
            </a:extLst>
          </p:cNvPr>
          <p:cNvSpPr txBox="1">
            <a:spLocks/>
          </p:cNvSpPr>
          <p:nvPr/>
        </p:nvSpPr>
        <p:spPr>
          <a:xfrm>
            <a:off x="8610600" y="63650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C603A-C835-4BDF-84B4-3C65B87B2916}"/>
              </a:ext>
            </a:extLst>
          </p:cNvPr>
          <p:cNvSpPr/>
          <p:nvPr/>
        </p:nvSpPr>
        <p:spPr>
          <a:xfrm>
            <a:off x="933906" y="4963803"/>
            <a:ext cx="127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Ι.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Βρούτσης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Η φιλοσοφία του σχεδιασμού μας</a:t>
            </a:r>
          </a:p>
        </p:txBody>
      </p:sp>
      <p:sp>
        <p:nvSpPr>
          <p:cNvPr id="26" name="Google Shape;703;p5">
            <a:extLst>
              <a:ext uri="{FF2B5EF4-FFF2-40B4-BE49-F238E27FC236}">
                <a16:creationId xmlns:a16="http://schemas.microsoft.com/office/drawing/2014/main" id="{5E7EDCA7-7BA9-455B-9E7F-8830903B1BC3}"/>
              </a:ext>
            </a:extLst>
          </p:cNvPr>
          <p:cNvSpPr/>
          <p:nvPr/>
        </p:nvSpPr>
        <p:spPr>
          <a:xfrm>
            <a:off x="609209" y="2383865"/>
            <a:ext cx="2036835" cy="28242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C787F725-03E7-4C23-BF86-4303D446F472}"/>
              </a:ext>
            </a:extLst>
          </p:cNvPr>
          <p:cNvSpPr/>
          <p:nvPr/>
        </p:nvSpPr>
        <p:spPr>
          <a:xfrm>
            <a:off x="551186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29" name="Google Shape;703;p5">
            <a:extLst>
              <a:ext uri="{FF2B5EF4-FFF2-40B4-BE49-F238E27FC236}">
                <a16:creationId xmlns:a16="http://schemas.microsoft.com/office/drawing/2014/main" id="{653ABDC7-E747-4C3C-8E4B-39487988A374}"/>
              </a:ext>
            </a:extLst>
          </p:cNvPr>
          <p:cNvSpPr/>
          <p:nvPr/>
        </p:nvSpPr>
        <p:spPr>
          <a:xfrm>
            <a:off x="2843396" y="2383865"/>
            <a:ext cx="2036835" cy="2824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DD0CA054-E637-4B79-A2AE-7DDF89EEBCB7}"/>
              </a:ext>
            </a:extLst>
          </p:cNvPr>
          <p:cNvSpPr/>
          <p:nvPr/>
        </p:nvSpPr>
        <p:spPr>
          <a:xfrm>
            <a:off x="278537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33" name="Google Shape;703;p5">
            <a:extLst>
              <a:ext uri="{FF2B5EF4-FFF2-40B4-BE49-F238E27FC236}">
                <a16:creationId xmlns:a16="http://schemas.microsoft.com/office/drawing/2014/main" id="{B77E0DB7-7BC2-45D6-9262-C4181D6FCF43}"/>
              </a:ext>
            </a:extLst>
          </p:cNvPr>
          <p:cNvSpPr/>
          <p:nvPr/>
        </p:nvSpPr>
        <p:spPr>
          <a:xfrm>
            <a:off x="5077583" y="2383865"/>
            <a:ext cx="2036835" cy="2824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7311770" y="2383865"/>
            <a:ext cx="2036835" cy="2824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7253747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43" name="Google Shape;703;p5">
            <a:extLst>
              <a:ext uri="{FF2B5EF4-FFF2-40B4-BE49-F238E27FC236}">
                <a16:creationId xmlns:a16="http://schemas.microsoft.com/office/drawing/2014/main" id="{B5A47B6C-9AED-4176-B3C8-1A3FFDA31791}"/>
              </a:ext>
            </a:extLst>
          </p:cNvPr>
          <p:cNvSpPr/>
          <p:nvPr/>
        </p:nvSpPr>
        <p:spPr>
          <a:xfrm>
            <a:off x="9545956" y="2383865"/>
            <a:ext cx="2036835" cy="2824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608C44A8-C544-482A-AD27-C1DF6EB42129}"/>
              </a:ext>
            </a:extLst>
          </p:cNvPr>
          <p:cNvSpPr/>
          <p:nvPr/>
        </p:nvSpPr>
        <p:spPr>
          <a:xfrm>
            <a:off x="948793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4EA4C6D2-143C-4C6E-8C24-730D76746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5418" y="3762598"/>
            <a:ext cx="824248" cy="82633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08B39993-1A79-4903-B527-18071AB7AA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9141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6728E5-A236-4BF2-B8E6-E615CBE31159}"/>
              </a:ext>
            </a:extLst>
          </p:cNvPr>
          <p:cNvGrpSpPr>
            <a:grpSpLocks noChangeAspect="1"/>
          </p:cNvGrpSpPr>
          <p:nvPr/>
        </p:nvGrpSpPr>
        <p:grpSpPr>
          <a:xfrm>
            <a:off x="7912657" y="3762596"/>
            <a:ext cx="857220" cy="85722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id="{173030DF-4C6C-4B22-949E-26091D4D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40C62DDE-EE53-496A-92B3-00EE565A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id="{1AB87349-3FF4-4681-AABD-086FFA903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13">
            <a:extLst>
              <a:ext uri="{FF2B5EF4-FFF2-40B4-BE49-F238E27FC236}">
                <a16:creationId xmlns:a16="http://schemas.microsoft.com/office/drawing/2014/main" id="{FAA260A4-A656-465A-9A75-F7418B80CD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6256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F192BD9B-7C89-47B3-9531-9A776D623D51}"/>
              </a:ext>
            </a:extLst>
          </p:cNvPr>
          <p:cNvSpPr/>
          <p:nvPr/>
        </p:nvSpPr>
        <p:spPr>
          <a:xfrm>
            <a:off x="5019338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09F58-145C-45CB-AC1E-DA7DAB9B737C}"/>
              </a:ext>
            </a:extLst>
          </p:cNvPr>
          <p:cNvGrpSpPr>
            <a:grpSpLocks noChangeAspect="1"/>
          </p:cNvGrpSpPr>
          <p:nvPr/>
        </p:nvGrpSpPr>
        <p:grpSpPr>
          <a:xfrm>
            <a:off x="3466659" y="3762599"/>
            <a:ext cx="828290" cy="824248"/>
            <a:chOff x="-1485659" y="6640898"/>
            <a:chExt cx="419453" cy="426447"/>
          </a:xfrm>
          <a:solidFill>
            <a:schemeClr val="bg1"/>
          </a:solidFill>
        </p:grpSpPr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id="{72F20F4D-BEAA-471B-A4BA-6C03E8BB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5659" y="6640898"/>
              <a:ext cx="419453" cy="42644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58 w 60"/>
                <a:gd name="T11" fmla="*/ 58 h 61"/>
                <a:gd name="T12" fmla="*/ 2 w 60"/>
                <a:gd name="T13" fmla="*/ 58 h 61"/>
                <a:gd name="T14" fmla="*/ 2 w 60"/>
                <a:gd name="T15" fmla="*/ 3 h 61"/>
                <a:gd name="T16" fmla="*/ 58 w 60"/>
                <a:gd name="T17" fmla="*/ 3 h 61"/>
                <a:gd name="T18" fmla="*/ 58 w 60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2" y="58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id="{7575167D-77E6-4EF2-8E1A-BD1F00CB0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9732" y="6682843"/>
              <a:ext cx="314592" cy="104866"/>
            </a:xfrm>
            <a:custGeom>
              <a:avLst/>
              <a:gdLst>
                <a:gd name="T0" fmla="*/ 22 w 45"/>
                <a:gd name="T1" fmla="*/ 0 h 15"/>
                <a:gd name="T2" fmla="*/ 0 w 45"/>
                <a:gd name="T3" fmla="*/ 15 h 15"/>
                <a:gd name="T4" fmla="*/ 45 w 45"/>
                <a:gd name="T5" fmla="*/ 15 h 15"/>
                <a:gd name="T6" fmla="*/ 22 w 45"/>
                <a:gd name="T7" fmla="*/ 0 h 15"/>
                <a:gd name="T8" fmla="*/ 22 w 45"/>
                <a:gd name="T9" fmla="*/ 3 h 15"/>
                <a:gd name="T10" fmla="*/ 36 w 45"/>
                <a:gd name="T11" fmla="*/ 13 h 15"/>
                <a:gd name="T12" fmla="*/ 8 w 45"/>
                <a:gd name="T13" fmla="*/ 13 h 15"/>
                <a:gd name="T14" fmla="*/ 22 w 45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22" y="0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36" y="13"/>
                  </a:lnTo>
                  <a:lnTo>
                    <a:pt x="8" y="13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id="{9CE3275F-6EF3-4298-9FD0-80BDE4A8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0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id="{7E2B3BE8-BAD6-4D19-BDF9-4A625BC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896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3 w 8"/>
                <a:gd name="T21" fmla="*/ 3 h 23"/>
                <a:gd name="T22" fmla="*/ 3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id="{AB3E8F98-BA0E-4E8D-8E1E-C682313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6024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50">
              <a:extLst>
                <a:ext uri="{FF2B5EF4-FFF2-40B4-BE49-F238E27FC236}">
                  <a16:creationId xmlns:a16="http://schemas.microsoft.com/office/drawing/2014/main" id="{4483BA24-BB91-4FA1-9D29-47151314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732" y="7004424"/>
              <a:ext cx="314592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51">
              <a:extLst>
                <a:ext uri="{FF2B5EF4-FFF2-40B4-BE49-F238E27FC236}">
                  <a16:creationId xmlns:a16="http://schemas.microsoft.com/office/drawing/2014/main" id="{B0032215-B1A0-43C1-8EE6-DC9A6480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5750" y="6976460"/>
              <a:ext cx="279636" cy="13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8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Νέος μηχανισμός ενίσχυσης απασχόλησης </a:t>
            </a:r>
            <a:r>
              <a:rPr lang="el-GR" sz="2800" b="1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«Συν-Εργασία» </a:t>
            </a:r>
            <a:r>
              <a:rPr lang="el-GR" sz="22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(Ιούνιος - Σεπτέμβριος)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779300" y="1892721"/>
            <a:ext cx="2520000" cy="4456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l-GR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Όλες οι επιχειρήσεις ανεξαρτήτως ΚΑΔ, που παρουσιάζουν πτώση του τζίρου άνω του 20%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Όλοι οι υφιστάμενοι εργαζόμενοι πλήρους απασχόλησης και οι εποχικά εργαζόμενοι πλήρους απασχόλησης</a:t>
            </a:r>
            <a:endParaRPr lang="el-GR" sz="16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779302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Δικαιούχοι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530768" y="1820629"/>
            <a:ext cx="2520000" cy="4501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Δικαίωμα να περιορίσει το χρόνο εργασίας του εργαζομένου πλήρους απασχόλησης έως και 50%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Πλήρης κάλυψη των ασφαλιστικών δικαιωμάτων του εργαζομένου επί του αρχικού ονομαστικού του μισθού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l-GR" sz="16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530771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Εργοδότη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76290" y="1912524"/>
            <a:ext cx="2520000" cy="441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400"/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Αναπλήρωση κατά 60% των αποδοχών του εργαζομένου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καθαρές απολαβές δεν μειώνονται κάτω από το όριο του κατώτατου μισθού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991815" y="1912524"/>
            <a:ext cx="2520000" cy="4411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/>
              <a:t>Δεν επιτρέπεται η καταγγελία της σύμβασης εργασίας του εργαζόμενου που επιδοτείται</a:t>
            </a:r>
            <a:r>
              <a:rPr lang="el-GR" sz="1600" dirty="0">
                <a:sym typeface="Arial"/>
              </a:rPr>
              <a:t> ούτε η αλλαγή των όρων της σύμβασης εργασίας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>
                <a:sym typeface="Arial"/>
              </a:rPr>
              <a:t>Εντατικοί έλεγχοι του Σ.ΕΠ.Ε. στην αγορά εργασίας</a:t>
            </a: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91818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Ρήτρες διατήρησης θέσεων εργασίας</a:t>
            </a: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276069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Κράτους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8103EF-234F-44B5-9EE0-8D96DC1D2684}"/>
              </a:ext>
            </a:extLst>
          </p:cNvPr>
          <p:cNvGrpSpPr>
            <a:grpSpLocks noChangeAspect="1"/>
          </p:cNvGrpSpPr>
          <p:nvPr/>
        </p:nvGrpSpPr>
        <p:grpSpPr>
          <a:xfrm>
            <a:off x="3692904" y="2654906"/>
            <a:ext cx="756000" cy="756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F9E19F2-25D3-482F-AA70-45100920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2BE9DC1-AFB0-46CC-8EB8-BCBDF001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7FFC02-FDC9-424F-822C-72718CCD9BC5}"/>
              </a:ext>
            </a:extLst>
          </p:cNvPr>
          <p:cNvGrpSpPr>
            <a:grpSpLocks noChangeAspect="1"/>
          </p:cNvGrpSpPr>
          <p:nvPr/>
        </p:nvGrpSpPr>
        <p:grpSpPr>
          <a:xfrm>
            <a:off x="9153952" y="2654907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id="{0E92535E-8BF3-4217-B60D-8C4C874AB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8F458553-4656-4187-B82B-BF058A7C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B555229E-0178-4FD4-AD0F-A9BE7BF31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8425" y="2654907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20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D7DC94-DC87-41D5-A07D-701ACB4EEBAA}"/>
              </a:ext>
            </a:extLst>
          </p:cNvPr>
          <p:cNvGrpSpPr>
            <a:grpSpLocks noChangeAspect="1"/>
          </p:cNvGrpSpPr>
          <p:nvPr/>
        </p:nvGrpSpPr>
        <p:grpSpPr>
          <a:xfrm>
            <a:off x="925018" y="2640394"/>
            <a:ext cx="756000" cy="765815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10A35E02-FB89-431D-899F-0D7A9B5BC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0AF5B271-6BDA-4319-BC26-CD160D94F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93ECA658-77AC-415D-B957-954AF8B44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CD0A8CAE-D9BD-42BF-9359-3C1988DFD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1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εποχικά απασχολούμενων και ανέργων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938324" y="1846112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ts val="1400"/>
              <a:defRPr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Χορήγηση</a:t>
            </a:r>
            <a:r>
              <a:rPr lang="el-GR" dirty="0">
                <a:solidFill>
                  <a:prstClr val="white"/>
                </a:solidFill>
                <a:cs typeface="Arial"/>
                <a:sym typeface="Arial"/>
              </a:rPr>
              <a:t> επιδόματος εποχικής ανεργίας για τους περίπου 120.000 εποχικά ανέργους μέχρι τον Σεπτέμβριο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938325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Επίδομα εποχικής ανεργίας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4474982" y="1774020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Επιδότηση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 ασφαλιστικών εισφορών εργοδότη για εποχικά εργαζόμενους μερικής απασχόλησης, ως κίνητρο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επαναπρόσληψης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4474984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Επιδότηση ασφαλιστικών 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087351" y="1865915"/>
            <a:ext cx="2964958" cy="4516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l-GR" b="1" dirty="0"/>
              <a:t>Επέκταση</a:t>
            </a:r>
            <a:r>
              <a:rPr lang="el-GR" dirty="0"/>
              <a:t> των επιδομάτων ανεργίας που λήγουν τον μήνα Μάιο κατά δύο μήνες</a:t>
            </a:r>
            <a:endParaRPr lang="el-GR" dirty="0"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087353" y="167630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Επιδόματα ανεργίας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88" y="2667993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21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EB4FCB-83A3-4A6B-8DA4-B580D2A27CD2}"/>
              </a:ext>
            </a:extLst>
          </p:cNvPr>
          <p:cNvGrpSpPr/>
          <p:nvPr/>
        </p:nvGrpSpPr>
        <p:grpSpPr>
          <a:xfrm>
            <a:off x="1111460" y="2667993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117747BF-8586-472B-B3B2-123C2627F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43" name="Group 243">
              <a:extLst>
                <a:ext uri="{FF2B5EF4-FFF2-40B4-BE49-F238E27FC236}">
                  <a16:creationId xmlns:a16="http://schemas.microsoft.com/office/drawing/2014/main" id="{881BCC17-8D0A-4DF6-B98B-DCFF056EC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44" name="AutoShape 244">
                <a:extLst>
                  <a:ext uri="{FF2B5EF4-FFF2-40B4-BE49-F238E27FC236}">
                    <a16:creationId xmlns:a16="http://schemas.microsoft.com/office/drawing/2014/main" id="{B5DD5E8C-B6F6-4B3E-9AEC-4B9E6CB07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245">
                <a:extLst>
                  <a:ext uri="{FF2B5EF4-FFF2-40B4-BE49-F238E27FC236}">
                    <a16:creationId xmlns:a16="http://schemas.microsoft.com/office/drawing/2014/main" id="{7833F764-A928-48AE-AFCC-7661CCE2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6">
                <a:extLst>
                  <a:ext uri="{FF2B5EF4-FFF2-40B4-BE49-F238E27FC236}">
                    <a16:creationId xmlns:a16="http://schemas.microsoft.com/office/drawing/2014/main" id="{012F48EE-A72B-45CC-8A41-DE8E6629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EAD170-5090-4C71-851A-79C94B9B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643517" y="2628410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29" name="Freeform 165">
              <a:extLst>
                <a:ext uri="{FF2B5EF4-FFF2-40B4-BE49-F238E27FC236}">
                  <a16:creationId xmlns:a16="http://schemas.microsoft.com/office/drawing/2014/main" id="{3907CBC1-9E23-4ADB-A1FB-3FB6C9906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66">
              <a:extLst>
                <a:ext uri="{FF2B5EF4-FFF2-40B4-BE49-F238E27FC236}">
                  <a16:creationId xmlns:a16="http://schemas.microsoft.com/office/drawing/2014/main" id="{73C6CA74-A138-469B-9584-D475D3E15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 err="1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Στοχευμένες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πολιτικές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1476940" y="1846112"/>
            <a:ext cx="3699850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sz="20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1382825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Εστίαση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6760675" y="1774020"/>
            <a:ext cx="3699850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Ιούλιο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Αύγουστο 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6666561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Τουρισμός – Μεταφορές – Πολιτισμός – Αθλητισμός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1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875425" cy="124316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Στήριξη επιχειρήσεων και μεγάλες επενδύσεις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47C279-62A6-430C-B451-636F307E41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D3BB2-3096-436B-AB40-68618A92B808}"/>
              </a:ext>
            </a:extLst>
          </p:cNvPr>
          <p:cNvSpPr/>
          <p:nvPr/>
        </p:nvSpPr>
        <p:spPr>
          <a:xfrm>
            <a:off x="933906" y="4963803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Α. Γεωργιάδης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3620B36-DF1B-413D-A6C2-C6BAE9181AD9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7184C1-6CA7-49BB-9EB2-99B38366D196}"/>
              </a:ext>
            </a:extLst>
          </p:cNvPr>
          <p:cNvGrpSpPr/>
          <p:nvPr/>
        </p:nvGrpSpPr>
        <p:grpSpPr>
          <a:xfrm>
            <a:off x="308103" y="1395543"/>
            <a:ext cx="11449968" cy="5311257"/>
            <a:chOff x="269529" y="1368324"/>
            <a:chExt cx="11449968" cy="53112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AEA867-8FB7-422C-8651-D4012B53C1C6}"/>
                </a:ext>
              </a:extLst>
            </p:cNvPr>
            <p:cNvGrpSpPr/>
            <p:nvPr/>
          </p:nvGrpSpPr>
          <p:grpSpPr>
            <a:xfrm>
              <a:off x="588043" y="1368324"/>
              <a:ext cx="10824912" cy="5311257"/>
              <a:chOff x="588043" y="1368324"/>
              <a:chExt cx="10824912" cy="53112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70FB824-DB84-43A0-865D-3EEC515C0F4E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656852"/>
                <a:chOff x="588043" y="1703540"/>
                <a:chExt cx="10824912" cy="465685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DB0E3BA-EA4F-4862-836A-B89ADD10CC4A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656852"/>
                  <a:chOff x="588043" y="1703540"/>
                  <a:chExt cx="10824912" cy="4656852"/>
                </a:xfrm>
              </p:grpSpPr>
              <p:sp>
                <p:nvSpPr>
                  <p:cNvPr id="44" name="Rectangle: Diagonal Corners Snipped 43">
                    <a:extLst>
                      <a:ext uri="{FF2B5EF4-FFF2-40B4-BE49-F238E27FC236}">
                        <a16:creationId xmlns:a16="http://schemas.microsoft.com/office/drawing/2014/main" id="{0D19924C-CA61-4499-BD3F-2CFD4FBB36E9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5" name="Rectangle: Diagonal Corners Snipped 44">
                    <a:extLst>
                      <a:ext uri="{FF2B5EF4-FFF2-40B4-BE49-F238E27FC236}">
                        <a16:creationId xmlns:a16="http://schemas.microsoft.com/office/drawing/2014/main" id="{72E7DDE8-F646-4C00-8BC3-28274756B374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6"/>
                    <a:ext cx="5379868" cy="2568705"/>
                  </a:xfrm>
                  <a:prstGeom prst="snip2DiagRect">
                    <a:avLst>
                      <a:gd name="adj1" fmla="val 0"/>
                      <a:gd name="adj2" fmla="val 10863"/>
                    </a:avLst>
                  </a:prstGeom>
                  <a:solidFill>
                    <a:srgbClr val="D6DCE5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6" name="Rectangle: Diagonal Corners Snipped 45">
                    <a:extLst>
                      <a:ext uri="{FF2B5EF4-FFF2-40B4-BE49-F238E27FC236}">
                        <a16:creationId xmlns:a16="http://schemas.microsoft.com/office/drawing/2014/main" id="{5A4E1227-9573-4A5D-BCE2-3F7AC45D7518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6"/>
                    <a:ext cx="5379868" cy="2568706"/>
                  </a:xfrm>
                  <a:prstGeom prst="snip2DiagRect">
                    <a:avLst/>
                  </a:prstGeom>
                  <a:solidFill>
                    <a:srgbClr val="5AA2AE">
                      <a:lumMod val="60000"/>
                      <a:lumOff val="40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7" name="Rectangle: Diagonal Corners Snipped 46">
                    <a:extLst>
                      <a:ext uri="{FF2B5EF4-FFF2-40B4-BE49-F238E27FC236}">
                        <a16:creationId xmlns:a16="http://schemas.microsoft.com/office/drawing/2014/main" id="{16C22C52-8DB3-4801-8A29-D36D3D8081DC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>
                      <a:lumMod val="75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</p:grpSp>
            <p:sp>
              <p:nvSpPr>
                <p:cNvPr id="43" name="Rectangle: Diagonal Corners Snipped 42">
                  <a:extLst>
                    <a:ext uri="{FF2B5EF4-FFF2-40B4-BE49-F238E27FC236}">
                      <a16:creationId xmlns:a16="http://schemas.microsoft.com/office/drawing/2014/main" id="{6A392B85-EEAA-4656-9741-4EA008047584}"/>
                    </a:ext>
                  </a:extLst>
                </p:cNvPr>
                <p:cNvSpPr/>
                <p:nvPr/>
              </p:nvSpPr>
              <p:spPr>
                <a:xfrm rot="2704752">
                  <a:off x="5662260" y="3428123"/>
                  <a:ext cx="698024" cy="649953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ysClr val="window" lastClr="FFFFFF"/>
                </a:solidFill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Georgia"/>
                  </a:endParaRPr>
                </a:p>
              </p:txBody>
            </p:sp>
          </p:grpSp>
          <p:sp>
            <p:nvSpPr>
              <p:cNvPr id="40" name="Rectangle: Diagonal Corners Snipped 39">
                <a:extLst>
                  <a:ext uri="{FF2B5EF4-FFF2-40B4-BE49-F238E27FC236}">
                    <a16:creationId xmlns:a16="http://schemas.microsoft.com/office/drawing/2014/main" id="{EC2C0BE6-6A69-4524-ACCD-A2033735BCD4}"/>
                  </a:ext>
                </a:extLst>
              </p:cNvPr>
              <p:cNvSpPr/>
              <p:nvPr/>
            </p:nvSpPr>
            <p:spPr>
              <a:xfrm rot="2704752">
                <a:off x="5726861" y="6132730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  <p:sp>
            <p:nvSpPr>
              <p:cNvPr id="41" name="Rectangle: Diagonal Corners Snipped 40">
                <a:extLst>
                  <a:ext uri="{FF2B5EF4-FFF2-40B4-BE49-F238E27FC236}">
                    <a16:creationId xmlns:a16="http://schemas.microsoft.com/office/drawing/2014/main" id="{7F94A5A6-6A28-4B4E-95CE-BA1923597B34}"/>
                  </a:ext>
                </a:extLst>
              </p:cNvPr>
              <p:cNvSpPr/>
              <p:nvPr/>
            </p:nvSpPr>
            <p:spPr>
              <a:xfrm rot="2704752">
                <a:off x="5706983" y="1408502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id="{8177B938-248F-460D-9BC6-FF76C9F91308}"/>
                </a:ext>
              </a:extLst>
            </p:cNvPr>
            <p:cNvSpPr/>
            <p:nvPr/>
          </p:nvSpPr>
          <p:spPr>
            <a:xfrm rot="2704752">
              <a:off x="229351" y="3481800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E7980704-F66B-484E-B9E1-21B9EFD87F88}"/>
                </a:ext>
              </a:extLst>
            </p:cNvPr>
            <p:cNvSpPr/>
            <p:nvPr/>
          </p:nvSpPr>
          <p:spPr>
            <a:xfrm rot="2704752">
              <a:off x="11172646" y="3510039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C7A64CA-9589-4964-9D06-073C54FB857E}"/>
              </a:ext>
            </a:extLst>
          </p:cNvPr>
          <p:cNvSpPr/>
          <p:nvPr/>
        </p:nvSpPr>
        <p:spPr>
          <a:xfrm>
            <a:off x="2267080" y="2145394"/>
            <a:ext cx="31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Παροχή εγγύησης</a:t>
            </a:r>
          </a:p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 από την Αναπτυξιακή Τράπεζα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307700-0570-43D0-A6B7-A5674711D3F9}"/>
              </a:ext>
            </a:extLst>
          </p:cNvPr>
          <p:cNvSpPr/>
          <p:nvPr/>
        </p:nvSpPr>
        <p:spPr>
          <a:xfrm>
            <a:off x="7654353" y="1944558"/>
            <a:ext cx="3497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Νέες δράσεις ρευστότητας που κινητοποιούν συνολικά €5 δισ.</a:t>
            </a: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id="{5C85306F-1D3F-4B7F-80FA-8D62432A5298}"/>
              </a:ext>
            </a:extLst>
          </p:cNvPr>
          <p:cNvSpPr>
            <a:spLocks noEditPoints="1"/>
          </p:cNvSpPr>
          <p:nvPr/>
        </p:nvSpPr>
        <p:spPr bwMode="auto">
          <a:xfrm>
            <a:off x="1442778" y="2432013"/>
            <a:ext cx="389024" cy="334445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id="{46B668E4-462B-44C0-B0E1-117CFA8EC341}"/>
              </a:ext>
            </a:extLst>
          </p:cNvPr>
          <p:cNvSpPr>
            <a:spLocks noEditPoints="1"/>
          </p:cNvSpPr>
          <p:nvPr/>
        </p:nvSpPr>
        <p:spPr bwMode="auto">
          <a:xfrm>
            <a:off x="1220479" y="2320531"/>
            <a:ext cx="847521" cy="850057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87EE2E-AADF-4738-BFC3-3ABC3B1A30A7}"/>
              </a:ext>
            </a:extLst>
          </p:cNvPr>
          <p:cNvGrpSpPr/>
          <p:nvPr/>
        </p:nvGrpSpPr>
        <p:grpSpPr>
          <a:xfrm>
            <a:off x="6682794" y="2413250"/>
            <a:ext cx="828000" cy="828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C28008C5-E5E9-442A-B29B-5F47A944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72" name="Group 243">
              <a:extLst>
                <a:ext uri="{FF2B5EF4-FFF2-40B4-BE49-F238E27FC236}">
                  <a16:creationId xmlns:a16="http://schemas.microsoft.com/office/drawing/2014/main" id="{11F9050D-8353-4877-8DE6-5BD7E0724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73" name="AutoShape 244">
                <a:extLst>
                  <a:ext uri="{FF2B5EF4-FFF2-40B4-BE49-F238E27FC236}">
                    <a16:creationId xmlns:a16="http://schemas.microsoft.com/office/drawing/2014/main" id="{34D6ABA6-1CE8-4266-A941-A10411FAA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245">
                <a:extLst>
                  <a:ext uri="{FF2B5EF4-FFF2-40B4-BE49-F238E27FC236}">
                    <a16:creationId xmlns:a16="http://schemas.microsoft.com/office/drawing/2014/main" id="{6D031658-E300-49D1-BE8E-94D66149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6">
                <a:extLst>
                  <a:ext uri="{FF2B5EF4-FFF2-40B4-BE49-F238E27FC236}">
                    <a16:creationId xmlns:a16="http://schemas.microsoft.com/office/drawing/2014/main" id="{CA7C1C0F-8338-446D-9F6C-C37141CF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A69C4A0-45E1-48A1-9039-782D6B5F95B5}"/>
              </a:ext>
            </a:extLst>
          </p:cNvPr>
          <p:cNvSpPr/>
          <p:nvPr/>
        </p:nvSpPr>
        <p:spPr>
          <a:xfrm>
            <a:off x="948082" y="4383983"/>
            <a:ext cx="4618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Ταμείου εγγυοδοσίας ύψους 2 δισ. με συνολική </a:t>
            </a:r>
            <a:r>
              <a:rPr lang="el-GR" b="1" dirty="0" err="1">
                <a:ea typeface="Times New Roman" panose="02020603050405020304" pitchFamily="18" charset="0"/>
              </a:rPr>
              <a:t>μόχλευση</a:t>
            </a:r>
            <a:r>
              <a:rPr lang="el-GR" b="1" dirty="0">
                <a:ea typeface="Times New Roman" panose="02020603050405020304" pitchFamily="18" charset="0"/>
              </a:rPr>
              <a:t> ρευστότητας 7 δισ</a:t>
            </a:r>
            <a:r>
              <a:rPr lang="el-GR" dirty="0"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Εγγύηση κατά 80%</a:t>
            </a:r>
            <a:r>
              <a:rPr lang="el-GR" dirty="0">
                <a:ea typeface="Times New Roman" panose="02020603050405020304" pitchFamily="18" charset="0"/>
              </a:rPr>
              <a:t> του χαρτοφυλακίου δανείων ΜΜΕ και μεγάλων επιχειρήσεων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EC2075D-0824-430A-8ADA-C786F0F7DC57}"/>
              </a:ext>
            </a:extLst>
          </p:cNvPr>
          <p:cNvSpPr/>
          <p:nvPr/>
        </p:nvSpPr>
        <p:spPr>
          <a:xfrm>
            <a:off x="6493980" y="4030041"/>
            <a:ext cx="4618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u="sng" dirty="0">
                <a:ea typeface="Times New Roman" panose="02020603050405020304" pitchFamily="18" charset="0"/>
              </a:rPr>
              <a:t>ΤΕΠΙΧ ΙΙ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Εξασφαλίζει κεφάλαιο κίνησης με </a:t>
            </a:r>
            <a:r>
              <a:rPr lang="el-GR" b="1" dirty="0">
                <a:ea typeface="Times New Roman" panose="02020603050405020304" pitchFamily="18" charset="0"/>
              </a:rPr>
              <a:t>100% άτοκη χρηματοδότηση</a:t>
            </a:r>
            <a:r>
              <a:rPr lang="el-GR" dirty="0">
                <a:ea typeface="Times New Roman" panose="02020603050405020304" pitchFamily="18" charset="0"/>
              </a:rPr>
              <a:t> τα πρώτα 2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Μηδενικό επιτόκιο στο 40% </a:t>
            </a:r>
            <a:r>
              <a:rPr lang="el-GR" dirty="0">
                <a:ea typeface="Times New Roman" panose="02020603050405020304" pitchFamily="18" charset="0"/>
              </a:rPr>
              <a:t>του κεφαλαίου της συμμετοχής του ΤΕΠΙΧ ΙΙ για την υπόλοιπη διάρκεια.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001108BE-603E-424F-9122-534BC8A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A6D1F-1028-4632-A3F0-4B0733334C0A}"/>
              </a:ext>
            </a:extLst>
          </p:cNvPr>
          <p:cNvGrpSpPr/>
          <p:nvPr/>
        </p:nvGrpSpPr>
        <p:grpSpPr>
          <a:xfrm>
            <a:off x="745839" y="1628799"/>
            <a:ext cx="8336611" cy="4776628"/>
            <a:chOff x="745839" y="1628799"/>
            <a:chExt cx="8336611" cy="47766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33DFB2C-6DA7-43C0-B97F-A27F59F9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9" y="1628799"/>
              <a:ext cx="8273373" cy="47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Ορθογώνιο 2">
              <a:extLst>
                <a:ext uri="{FF2B5EF4-FFF2-40B4-BE49-F238E27FC236}">
                  <a16:creationId xmlns:a16="http://schemas.microsoft.com/office/drawing/2014/main" id="{34458319-79D1-486C-BA7B-57D757ED7629}"/>
                </a:ext>
              </a:extLst>
            </p:cNvPr>
            <p:cNvSpPr/>
            <p:nvPr/>
          </p:nvSpPr>
          <p:spPr>
            <a:xfrm>
              <a:off x="7554781" y="1652899"/>
              <a:ext cx="1527669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Δεξιό άγκιστρο 3">
            <a:extLst>
              <a:ext uri="{FF2B5EF4-FFF2-40B4-BE49-F238E27FC236}">
                <a16:creationId xmlns:a16="http://schemas.microsoft.com/office/drawing/2014/main" id="{D7D07742-661B-4659-BB13-00E005C20A04}"/>
              </a:ext>
            </a:extLst>
          </p:cNvPr>
          <p:cNvSpPr/>
          <p:nvPr/>
        </p:nvSpPr>
        <p:spPr>
          <a:xfrm>
            <a:off x="7868858" y="2284052"/>
            <a:ext cx="302989" cy="3731738"/>
          </a:xfrm>
          <a:prstGeom prst="rightBrace">
            <a:avLst>
              <a:gd name="adj1" fmla="val 4595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CEBAB-E384-4E74-B189-7F67EFC06FD5}"/>
              </a:ext>
            </a:extLst>
          </p:cNvPr>
          <p:cNvSpPr txBox="1"/>
          <p:nvPr/>
        </p:nvSpPr>
        <p:spPr>
          <a:xfrm>
            <a:off x="8461233" y="3629048"/>
            <a:ext cx="27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Κινητοποίηση άνω των 5 δισ. πραγματική οικονομία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5CC6C-21AF-4E2F-9884-503A71F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2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Στρατηγικές και μεγάλες επενδύσεις</a:t>
            </a: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8164281" y="1618342"/>
            <a:ext cx="3415978" cy="4738007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cs typeface="Arial"/>
              </a:rPr>
              <a:t>Εγκρίσεις νέων Στρατηγικών Επενδύσεων €700 εκ.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 err="1">
                <a:cs typeface="Arial"/>
              </a:rPr>
              <a:t>Αδειοδοτήσεις</a:t>
            </a:r>
            <a:r>
              <a:rPr lang="el-GR" dirty="0">
                <a:cs typeface="Arial"/>
              </a:rPr>
              <a:t> Στρατηγικών Επενδύσεων ΑΠΕ €80 εκ.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8088106" y="1363160"/>
            <a:ext cx="3265694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Εγκρίσεις νέων Στρατηγικών Επενδύσεων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0A6D75-9F57-4031-BD4C-CFEB95E6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26</a:t>
            </a:fld>
            <a:endParaRPr lang="en-US" sz="1400" dirty="0">
              <a:latin typeface="+mn-lt"/>
            </a:endParaRPr>
          </a:p>
        </p:txBody>
      </p:sp>
      <p:sp>
        <p:nvSpPr>
          <p:cNvPr id="11" name="Google Shape;703;p5">
            <a:extLst>
              <a:ext uri="{FF2B5EF4-FFF2-40B4-BE49-F238E27FC236}">
                <a16:creationId xmlns:a16="http://schemas.microsoft.com/office/drawing/2014/main" id="{FE2605F1-5D67-4ECC-871E-D66FF3455829}"/>
              </a:ext>
            </a:extLst>
          </p:cNvPr>
          <p:cNvSpPr/>
          <p:nvPr/>
        </p:nvSpPr>
        <p:spPr>
          <a:xfrm>
            <a:off x="4407138" y="1618342"/>
            <a:ext cx="3415978" cy="4738006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Έγκριση νέων έργων</a:t>
            </a:r>
            <a:r>
              <a:rPr lang="el-GR" dirty="0">
                <a:cs typeface="Arial"/>
              </a:rPr>
              <a:t>                   (</a:t>
            </a:r>
            <a:r>
              <a:rPr lang="en-US" dirty="0">
                <a:cs typeface="Arial"/>
              </a:rPr>
              <a:t>4</a:t>
            </a:r>
            <a:r>
              <a:rPr lang="el-GR" dirty="0">
                <a:cs typeface="Arial"/>
              </a:rPr>
              <a:t> έργα ύψους €365 εκ)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Δημοπρατήσεις έργων </a:t>
            </a:r>
            <a:r>
              <a:rPr lang="el-GR" dirty="0">
                <a:cs typeface="Arial"/>
              </a:rPr>
              <a:t>εντός Ιουνίου (8 έργα ύψους €1,5 δισ.)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Ενεργοποίηση συνεργασιών </a:t>
            </a:r>
            <a:r>
              <a:rPr lang="el-GR" dirty="0">
                <a:cs typeface="Arial"/>
              </a:rPr>
              <a:t>(π.χ. με </a:t>
            </a:r>
            <a:r>
              <a:rPr lang="en-US" dirty="0">
                <a:cs typeface="Arial"/>
              </a:rPr>
              <a:t>EIB</a:t>
            </a:r>
            <a:r>
              <a:rPr lang="el-GR" dirty="0">
                <a:cs typeface="Arial"/>
              </a:rPr>
              <a:t> και</a:t>
            </a:r>
            <a:r>
              <a:rPr lang="en-US" dirty="0">
                <a:cs typeface="Arial"/>
              </a:rPr>
              <a:t> EBRD</a:t>
            </a:r>
            <a:r>
              <a:rPr lang="el-GR" dirty="0">
                <a:cs typeface="Arial"/>
              </a:rPr>
              <a:t>) για χρηματοδότηση και υποστήριξη έργων ΣΔΙΤ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D36AE896-7F7F-42CC-B1D8-6D37D6083313}"/>
              </a:ext>
            </a:extLst>
          </p:cNvPr>
          <p:cNvSpPr/>
          <p:nvPr/>
        </p:nvSpPr>
        <p:spPr>
          <a:xfrm>
            <a:off x="4330963" y="1363160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Έργα ΣΔΙΤ</a:t>
            </a:r>
          </a:p>
          <a:p>
            <a:pPr lvl="0"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13" name="Google Shape;703;p5">
            <a:extLst>
              <a:ext uri="{FF2B5EF4-FFF2-40B4-BE49-F238E27FC236}">
                <a16:creationId xmlns:a16="http://schemas.microsoft.com/office/drawing/2014/main" id="{EEBD3F14-61A2-4B56-81E2-641712F82702}"/>
              </a:ext>
            </a:extLst>
          </p:cNvPr>
          <p:cNvSpPr/>
          <p:nvPr/>
        </p:nvSpPr>
        <p:spPr>
          <a:xfrm>
            <a:off x="649995" y="1637940"/>
            <a:ext cx="3415978" cy="4738006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Έγκριση από την ΕΕ </a:t>
            </a: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πρόσθετης ενίσχυσης 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επενδυτικών σχεδίων ύψους 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€ 2,7 δισ.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2 νέα προγράμματα το Μάιο 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«Γενική Επιχειρηματικότητα»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«Επιχειρηματικότητα Πολύ Μικρών και Μικρών </a:t>
            </a:r>
            <a:r>
              <a:rPr lang="el-GR" sz="1600" dirty="0" err="1">
                <a:solidFill>
                  <a:schemeClr val="bg1"/>
                </a:solidFill>
                <a:cs typeface="Arial"/>
                <a:sym typeface="Arial"/>
              </a:rPr>
              <a:t>Επιχειρή-σεων</a:t>
            </a: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»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1D7FD72A-367A-4BAD-B5B9-ABBF2D0710E1}"/>
              </a:ext>
            </a:extLst>
          </p:cNvPr>
          <p:cNvSpPr/>
          <p:nvPr/>
        </p:nvSpPr>
        <p:spPr>
          <a:xfrm>
            <a:off x="573820" y="1382757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Αναπτυξιακός Νόμος</a:t>
            </a:r>
          </a:p>
          <a:p>
            <a:pPr lvl="0"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37" name="Group 159">
            <a:extLst>
              <a:ext uri="{FF2B5EF4-FFF2-40B4-BE49-F238E27FC236}">
                <a16:creationId xmlns:a16="http://schemas.microsoft.com/office/drawing/2014/main" id="{C68B1B0F-38D2-4394-8507-3B911DCB18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6204" y="2296405"/>
            <a:ext cx="756113" cy="756000"/>
            <a:chOff x="986" y="0"/>
            <a:chExt cx="6714" cy="6713"/>
          </a:xfrm>
          <a:solidFill>
            <a:schemeClr val="bg1"/>
          </a:solidFill>
        </p:grpSpPr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id="{C47F4F9F-EE2D-4A08-A318-ECBA56FE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14" cy="6713"/>
            </a:xfrm>
            <a:custGeom>
              <a:avLst/>
              <a:gdLst>
                <a:gd name="T0" fmla="*/ 0 w 6714"/>
                <a:gd name="T1" fmla="*/ 0 h 6713"/>
                <a:gd name="T2" fmla="*/ 0 w 6714"/>
                <a:gd name="T3" fmla="*/ 6713 h 6713"/>
                <a:gd name="T4" fmla="*/ 6714 w 6714"/>
                <a:gd name="T5" fmla="*/ 6713 h 6713"/>
                <a:gd name="T6" fmla="*/ 6714 w 6714"/>
                <a:gd name="T7" fmla="*/ 0 h 6713"/>
                <a:gd name="T8" fmla="*/ 0 w 6714"/>
                <a:gd name="T9" fmla="*/ 0 h 6713"/>
                <a:gd name="T10" fmla="*/ 6428 w 6714"/>
                <a:gd name="T11" fmla="*/ 4819 h 6713"/>
                <a:gd name="T12" fmla="*/ 2920 w 6714"/>
                <a:gd name="T13" fmla="*/ 4819 h 6713"/>
                <a:gd name="T14" fmla="*/ 4242 w 6714"/>
                <a:gd name="T15" fmla="*/ 3497 h 6713"/>
                <a:gd name="T16" fmla="*/ 5106 w 6714"/>
                <a:gd name="T17" fmla="*/ 3497 h 6713"/>
                <a:gd name="T18" fmla="*/ 5378 w 6714"/>
                <a:gd name="T19" fmla="*/ 3222 h 6713"/>
                <a:gd name="T20" fmla="*/ 5378 w 6714"/>
                <a:gd name="T21" fmla="*/ 3499 h 6713"/>
                <a:gd name="T22" fmla="*/ 5668 w 6714"/>
                <a:gd name="T23" fmla="*/ 3499 h 6713"/>
                <a:gd name="T24" fmla="*/ 5668 w 6714"/>
                <a:gd name="T25" fmla="*/ 3212 h 6713"/>
                <a:gd name="T26" fmla="*/ 5386 w 6714"/>
                <a:gd name="T27" fmla="*/ 3212 h 6713"/>
                <a:gd name="T28" fmla="*/ 6428 w 6714"/>
                <a:gd name="T29" fmla="*/ 2160 h 6713"/>
                <a:gd name="T30" fmla="*/ 6428 w 6714"/>
                <a:gd name="T31" fmla="*/ 4819 h 6713"/>
                <a:gd name="T32" fmla="*/ 288 w 6714"/>
                <a:gd name="T33" fmla="*/ 5107 h 6713"/>
                <a:gd name="T34" fmla="*/ 1404 w 6714"/>
                <a:gd name="T35" fmla="*/ 5107 h 6713"/>
                <a:gd name="T36" fmla="*/ 288 w 6714"/>
                <a:gd name="T37" fmla="*/ 6225 h 6713"/>
                <a:gd name="T38" fmla="*/ 288 w 6714"/>
                <a:gd name="T39" fmla="*/ 5107 h 6713"/>
                <a:gd name="T40" fmla="*/ 288 w 6714"/>
                <a:gd name="T41" fmla="*/ 4819 h 6713"/>
                <a:gd name="T42" fmla="*/ 288 w 6714"/>
                <a:gd name="T43" fmla="*/ 3499 h 6713"/>
                <a:gd name="T44" fmla="*/ 454 w 6714"/>
                <a:gd name="T45" fmla="*/ 3499 h 6713"/>
                <a:gd name="T46" fmla="*/ 454 w 6714"/>
                <a:gd name="T47" fmla="*/ 3212 h 6713"/>
                <a:gd name="T48" fmla="*/ 288 w 6714"/>
                <a:gd name="T49" fmla="*/ 3212 h 6713"/>
                <a:gd name="T50" fmla="*/ 288 w 6714"/>
                <a:gd name="T51" fmla="*/ 1892 h 6713"/>
                <a:gd name="T52" fmla="*/ 6290 w 6714"/>
                <a:gd name="T53" fmla="*/ 1892 h 6713"/>
                <a:gd name="T54" fmla="*/ 4986 w 6714"/>
                <a:gd name="T55" fmla="*/ 3210 h 6713"/>
                <a:gd name="T56" fmla="*/ 4124 w 6714"/>
                <a:gd name="T57" fmla="*/ 3210 h 6713"/>
                <a:gd name="T58" fmla="*/ 3930 w 6714"/>
                <a:gd name="T59" fmla="*/ 3405 h 6713"/>
                <a:gd name="T60" fmla="*/ 3930 w 6714"/>
                <a:gd name="T61" fmla="*/ 3212 h 6713"/>
                <a:gd name="T62" fmla="*/ 3640 w 6714"/>
                <a:gd name="T63" fmla="*/ 3212 h 6713"/>
                <a:gd name="T64" fmla="*/ 3640 w 6714"/>
                <a:gd name="T65" fmla="*/ 3499 h 6713"/>
                <a:gd name="T66" fmla="*/ 3834 w 6714"/>
                <a:gd name="T67" fmla="*/ 3499 h 6713"/>
                <a:gd name="T68" fmla="*/ 2514 w 6714"/>
                <a:gd name="T69" fmla="*/ 4819 h 6713"/>
                <a:gd name="T70" fmla="*/ 288 w 6714"/>
                <a:gd name="T71" fmla="*/ 4819 h 6713"/>
                <a:gd name="T72" fmla="*/ 6428 w 6714"/>
                <a:gd name="T73" fmla="*/ 286 h 6713"/>
                <a:gd name="T74" fmla="*/ 6428 w 6714"/>
                <a:gd name="T75" fmla="*/ 1606 h 6713"/>
                <a:gd name="T76" fmla="*/ 288 w 6714"/>
                <a:gd name="T77" fmla="*/ 1606 h 6713"/>
                <a:gd name="T78" fmla="*/ 288 w 6714"/>
                <a:gd name="T79" fmla="*/ 286 h 6713"/>
                <a:gd name="T80" fmla="*/ 6428 w 6714"/>
                <a:gd name="T81" fmla="*/ 286 h 6713"/>
                <a:gd name="T82" fmla="*/ 490 w 6714"/>
                <a:gd name="T83" fmla="*/ 6427 h 6713"/>
                <a:gd name="T84" fmla="*/ 1810 w 6714"/>
                <a:gd name="T85" fmla="*/ 5107 h 6713"/>
                <a:gd name="T86" fmla="*/ 6428 w 6714"/>
                <a:gd name="T87" fmla="*/ 5107 h 6713"/>
                <a:gd name="T88" fmla="*/ 6428 w 6714"/>
                <a:gd name="T89" fmla="*/ 6427 h 6713"/>
                <a:gd name="T90" fmla="*/ 490 w 6714"/>
                <a:gd name="T91" fmla="*/ 6427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14" h="6713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4819"/>
                  </a:moveTo>
                  <a:lnTo>
                    <a:pt x="2920" y="4819"/>
                  </a:lnTo>
                  <a:lnTo>
                    <a:pt x="4242" y="3497"/>
                  </a:lnTo>
                  <a:lnTo>
                    <a:pt x="5106" y="3497"/>
                  </a:lnTo>
                  <a:lnTo>
                    <a:pt x="5378" y="3222"/>
                  </a:lnTo>
                  <a:lnTo>
                    <a:pt x="5378" y="3499"/>
                  </a:lnTo>
                  <a:lnTo>
                    <a:pt x="5668" y="3499"/>
                  </a:lnTo>
                  <a:lnTo>
                    <a:pt x="5668" y="3212"/>
                  </a:lnTo>
                  <a:lnTo>
                    <a:pt x="5386" y="3212"/>
                  </a:lnTo>
                  <a:lnTo>
                    <a:pt x="6428" y="2160"/>
                  </a:lnTo>
                  <a:lnTo>
                    <a:pt x="6428" y="4819"/>
                  </a:lnTo>
                  <a:close/>
                  <a:moveTo>
                    <a:pt x="288" y="5107"/>
                  </a:moveTo>
                  <a:lnTo>
                    <a:pt x="1404" y="5107"/>
                  </a:lnTo>
                  <a:lnTo>
                    <a:pt x="288" y="6225"/>
                  </a:lnTo>
                  <a:lnTo>
                    <a:pt x="288" y="5107"/>
                  </a:lnTo>
                  <a:close/>
                  <a:moveTo>
                    <a:pt x="288" y="4819"/>
                  </a:moveTo>
                  <a:lnTo>
                    <a:pt x="288" y="3499"/>
                  </a:lnTo>
                  <a:lnTo>
                    <a:pt x="454" y="3499"/>
                  </a:lnTo>
                  <a:lnTo>
                    <a:pt x="454" y="3212"/>
                  </a:lnTo>
                  <a:lnTo>
                    <a:pt x="288" y="3212"/>
                  </a:lnTo>
                  <a:lnTo>
                    <a:pt x="288" y="1892"/>
                  </a:lnTo>
                  <a:lnTo>
                    <a:pt x="6290" y="1892"/>
                  </a:lnTo>
                  <a:lnTo>
                    <a:pt x="4986" y="3210"/>
                  </a:lnTo>
                  <a:lnTo>
                    <a:pt x="4124" y="3210"/>
                  </a:lnTo>
                  <a:lnTo>
                    <a:pt x="3930" y="3405"/>
                  </a:lnTo>
                  <a:lnTo>
                    <a:pt x="3930" y="3212"/>
                  </a:lnTo>
                  <a:lnTo>
                    <a:pt x="3640" y="3212"/>
                  </a:lnTo>
                  <a:lnTo>
                    <a:pt x="3640" y="3499"/>
                  </a:lnTo>
                  <a:lnTo>
                    <a:pt x="3834" y="3499"/>
                  </a:lnTo>
                  <a:lnTo>
                    <a:pt x="2514" y="4819"/>
                  </a:lnTo>
                  <a:lnTo>
                    <a:pt x="288" y="4819"/>
                  </a:lnTo>
                  <a:close/>
                  <a:moveTo>
                    <a:pt x="6428" y="286"/>
                  </a:moveTo>
                  <a:lnTo>
                    <a:pt x="6428" y="1606"/>
                  </a:lnTo>
                  <a:lnTo>
                    <a:pt x="288" y="1606"/>
                  </a:lnTo>
                  <a:lnTo>
                    <a:pt x="288" y="286"/>
                  </a:lnTo>
                  <a:lnTo>
                    <a:pt x="6428" y="286"/>
                  </a:lnTo>
                  <a:close/>
                  <a:moveTo>
                    <a:pt x="490" y="6427"/>
                  </a:moveTo>
                  <a:lnTo>
                    <a:pt x="1810" y="5107"/>
                  </a:lnTo>
                  <a:lnTo>
                    <a:pt x="6428" y="5107"/>
                  </a:lnTo>
                  <a:lnTo>
                    <a:pt x="6428" y="6427"/>
                  </a:lnTo>
                  <a:lnTo>
                    <a:pt x="490" y="6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Rectangle 161">
              <a:extLst>
                <a:ext uri="{FF2B5EF4-FFF2-40B4-BE49-F238E27FC236}">
                  <a16:creationId xmlns:a16="http://schemas.microsoft.com/office/drawing/2014/main" id="{FADEC22E-119A-4E7D-98E4-20AEADC7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id="{C014CB96-30A1-4C53-81C9-C993CBE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1" name="Rectangle 163">
              <a:extLst>
                <a:ext uri="{FF2B5EF4-FFF2-40B4-BE49-F238E27FC236}">
                  <a16:creationId xmlns:a16="http://schemas.microsoft.com/office/drawing/2014/main" id="{FB52FE3B-DCBE-4401-A235-BA06A454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Rectangle 164">
              <a:extLst>
                <a:ext uri="{FF2B5EF4-FFF2-40B4-BE49-F238E27FC236}">
                  <a16:creationId xmlns:a16="http://schemas.microsoft.com/office/drawing/2014/main" id="{ADFFFB73-362D-4015-8C62-8D8A7B69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Rectangle 165">
              <a:extLst>
                <a:ext uri="{FF2B5EF4-FFF2-40B4-BE49-F238E27FC236}">
                  <a16:creationId xmlns:a16="http://schemas.microsoft.com/office/drawing/2014/main" id="{20DBE68F-0BCE-4467-9AC9-A21B60CA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166">
              <a:extLst>
                <a:ext uri="{FF2B5EF4-FFF2-40B4-BE49-F238E27FC236}">
                  <a16:creationId xmlns:a16="http://schemas.microsoft.com/office/drawing/2014/main" id="{505E8E7F-8905-42C6-A245-5AE0ED36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7C7B8D-31EB-4628-9030-E070F79419A6}"/>
              </a:ext>
            </a:extLst>
          </p:cNvPr>
          <p:cNvGrpSpPr/>
          <p:nvPr/>
        </p:nvGrpSpPr>
        <p:grpSpPr>
          <a:xfrm>
            <a:off x="8408969" y="2296405"/>
            <a:ext cx="847521" cy="850057"/>
            <a:chOff x="8687158" y="2668240"/>
            <a:chExt cx="720000" cy="720000"/>
          </a:xfrm>
        </p:grpSpPr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id="{710544F5-0A4F-4165-A2ED-84F01D2AB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757562"/>
              <a:ext cx="449323" cy="211128"/>
            </a:xfrm>
            <a:custGeom>
              <a:avLst/>
              <a:gdLst>
                <a:gd name="T0" fmla="*/ 33 w 166"/>
                <a:gd name="T1" fmla="*/ 55 h 78"/>
                <a:gd name="T2" fmla="*/ 45 w 166"/>
                <a:gd name="T3" fmla="*/ 55 h 78"/>
                <a:gd name="T4" fmla="*/ 45 w 166"/>
                <a:gd name="T5" fmla="*/ 68 h 78"/>
                <a:gd name="T6" fmla="*/ 33 w 166"/>
                <a:gd name="T7" fmla="*/ 68 h 78"/>
                <a:gd name="T8" fmla="*/ 33 w 166"/>
                <a:gd name="T9" fmla="*/ 55 h 78"/>
                <a:gd name="T10" fmla="*/ 78 w 166"/>
                <a:gd name="T11" fmla="*/ 11 h 78"/>
                <a:gd name="T12" fmla="*/ 89 w 166"/>
                <a:gd name="T13" fmla="*/ 11 h 78"/>
                <a:gd name="T14" fmla="*/ 89 w 166"/>
                <a:gd name="T15" fmla="*/ 68 h 78"/>
                <a:gd name="T16" fmla="*/ 78 w 166"/>
                <a:gd name="T17" fmla="*/ 68 h 78"/>
                <a:gd name="T18" fmla="*/ 78 w 166"/>
                <a:gd name="T19" fmla="*/ 11 h 78"/>
                <a:gd name="T20" fmla="*/ 122 w 166"/>
                <a:gd name="T21" fmla="*/ 33 h 78"/>
                <a:gd name="T22" fmla="*/ 133 w 166"/>
                <a:gd name="T23" fmla="*/ 33 h 78"/>
                <a:gd name="T24" fmla="*/ 133 w 166"/>
                <a:gd name="T25" fmla="*/ 68 h 78"/>
                <a:gd name="T26" fmla="*/ 122 w 166"/>
                <a:gd name="T27" fmla="*/ 68 h 78"/>
                <a:gd name="T28" fmla="*/ 122 w 166"/>
                <a:gd name="T29" fmla="*/ 33 h 78"/>
                <a:gd name="T30" fmla="*/ 54 w 166"/>
                <a:gd name="T31" fmla="*/ 78 h 78"/>
                <a:gd name="T32" fmla="*/ 65 w 166"/>
                <a:gd name="T33" fmla="*/ 78 h 78"/>
                <a:gd name="T34" fmla="*/ 99 w 166"/>
                <a:gd name="T35" fmla="*/ 78 h 78"/>
                <a:gd name="T36" fmla="*/ 111 w 166"/>
                <a:gd name="T37" fmla="*/ 78 h 78"/>
                <a:gd name="T38" fmla="*/ 143 w 166"/>
                <a:gd name="T39" fmla="*/ 78 h 78"/>
                <a:gd name="T40" fmla="*/ 166 w 166"/>
                <a:gd name="T41" fmla="*/ 78 h 78"/>
                <a:gd name="T42" fmla="*/ 166 w 166"/>
                <a:gd name="T43" fmla="*/ 68 h 78"/>
                <a:gd name="T44" fmla="*/ 143 w 166"/>
                <a:gd name="T45" fmla="*/ 68 h 78"/>
                <a:gd name="T46" fmla="*/ 143 w 166"/>
                <a:gd name="T47" fmla="*/ 22 h 78"/>
                <a:gd name="T48" fmla="*/ 111 w 166"/>
                <a:gd name="T49" fmla="*/ 22 h 78"/>
                <a:gd name="T50" fmla="*/ 111 w 166"/>
                <a:gd name="T51" fmla="*/ 68 h 78"/>
                <a:gd name="T52" fmla="*/ 99 w 166"/>
                <a:gd name="T53" fmla="*/ 68 h 78"/>
                <a:gd name="T54" fmla="*/ 99 w 166"/>
                <a:gd name="T55" fmla="*/ 0 h 78"/>
                <a:gd name="T56" fmla="*/ 65 w 166"/>
                <a:gd name="T57" fmla="*/ 0 h 78"/>
                <a:gd name="T58" fmla="*/ 65 w 166"/>
                <a:gd name="T59" fmla="*/ 68 h 78"/>
                <a:gd name="T60" fmla="*/ 54 w 166"/>
                <a:gd name="T61" fmla="*/ 68 h 78"/>
                <a:gd name="T62" fmla="*/ 54 w 166"/>
                <a:gd name="T63" fmla="*/ 44 h 78"/>
                <a:gd name="T64" fmla="*/ 21 w 166"/>
                <a:gd name="T65" fmla="*/ 44 h 78"/>
                <a:gd name="T66" fmla="*/ 21 w 166"/>
                <a:gd name="T67" fmla="*/ 68 h 78"/>
                <a:gd name="T68" fmla="*/ 0 w 166"/>
                <a:gd name="T69" fmla="*/ 68 h 78"/>
                <a:gd name="T70" fmla="*/ 0 w 166"/>
                <a:gd name="T71" fmla="*/ 78 h 78"/>
                <a:gd name="T72" fmla="*/ 21 w 166"/>
                <a:gd name="T73" fmla="*/ 78 h 78"/>
                <a:gd name="T74" fmla="*/ 54 w 166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78">
                  <a:moveTo>
                    <a:pt x="33" y="55"/>
                  </a:moveTo>
                  <a:lnTo>
                    <a:pt x="45" y="55"/>
                  </a:lnTo>
                  <a:lnTo>
                    <a:pt x="45" y="68"/>
                  </a:lnTo>
                  <a:lnTo>
                    <a:pt x="33" y="68"/>
                  </a:lnTo>
                  <a:lnTo>
                    <a:pt x="33" y="55"/>
                  </a:lnTo>
                  <a:close/>
                  <a:moveTo>
                    <a:pt x="78" y="11"/>
                  </a:moveTo>
                  <a:lnTo>
                    <a:pt x="89" y="11"/>
                  </a:lnTo>
                  <a:lnTo>
                    <a:pt x="89" y="68"/>
                  </a:lnTo>
                  <a:lnTo>
                    <a:pt x="78" y="68"/>
                  </a:lnTo>
                  <a:lnTo>
                    <a:pt x="78" y="11"/>
                  </a:lnTo>
                  <a:close/>
                  <a:moveTo>
                    <a:pt x="122" y="33"/>
                  </a:moveTo>
                  <a:lnTo>
                    <a:pt x="133" y="33"/>
                  </a:lnTo>
                  <a:lnTo>
                    <a:pt x="133" y="68"/>
                  </a:lnTo>
                  <a:lnTo>
                    <a:pt x="122" y="68"/>
                  </a:lnTo>
                  <a:lnTo>
                    <a:pt x="122" y="33"/>
                  </a:lnTo>
                  <a:close/>
                  <a:moveTo>
                    <a:pt x="54" y="78"/>
                  </a:moveTo>
                  <a:lnTo>
                    <a:pt x="65" y="78"/>
                  </a:lnTo>
                  <a:lnTo>
                    <a:pt x="99" y="78"/>
                  </a:lnTo>
                  <a:lnTo>
                    <a:pt x="111" y="78"/>
                  </a:lnTo>
                  <a:lnTo>
                    <a:pt x="143" y="78"/>
                  </a:lnTo>
                  <a:lnTo>
                    <a:pt x="166" y="78"/>
                  </a:lnTo>
                  <a:lnTo>
                    <a:pt x="166" y="68"/>
                  </a:lnTo>
                  <a:lnTo>
                    <a:pt x="143" y="68"/>
                  </a:lnTo>
                  <a:lnTo>
                    <a:pt x="143" y="22"/>
                  </a:lnTo>
                  <a:lnTo>
                    <a:pt x="111" y="22"/>
                  </a:lnTo>
                  <a:lnTo>
                    <a:pt x="111" y="68"/>
                  </a:lnTo>
                  <a:lnTo>
                    <a:pt x="99" y="68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54" y="68"/>
                  </a:lnTo>
                  <a:lnTo>
                    <a:pt x="54" y="44"/>
                  </a:lnTo>
                  <a:lnTo>
                    <a:pt x="21" y="44"/>
                  </a:lnTo>
                  <a:lnTo>
                    <a:pt x="21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1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id="{1EF8B3BF-7213-41AE-A876-05645F9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668240"/>
              <a:ext cx="720000" cy="720000"/>
            </a:xfrm>
            <a:custGeom>
              <a:avLst/>
              <a:gdLst>
                <a:gd name="T0" fmla="*/ 96 w 192"/>
                <a:gd name="T1" fmla="*/ 124 h 192"/>
                <a:gd name="T2" fmla="*/ 104 w 192"/>
                <a:gd name="T3" fmla="*/ 105 h 192"/>
                <a:gd name="T4" fmla="*/ 124 w 192"/>
                <a:gd name="T5" fmla="*/ 96 h 192"/>
                <a:gd name="T6" fmla="*/ 143 w 192"/>
                <a:gd name="T7" fmla="*/ 105 h 192"/>
                <a:gd name="T8" fmla="*/ 152 w 192"/>
                <a:gd name="T9" fmla="*/ 124 h 192"/>
                <a:gd name="T10" fmla="*/ 143 w 192"/>
                <a:gd name="T11" fmla="*/ 144 h 192"/>
                <a:gd name="T12" fmla="*/ 124 w 192"/>
                <a:gd name="T13" fmla="*/ 152 h 192"/>
                <a:gd name="T14" fmla="*/ 107 w 192"/>
                <a:gd name="T15" fmla="*/ 147 h 192"/>
                <a:gd name="T16" fmla="*/ 128 w 192"/>
                <a:gd name="T17" fmla="*/ 126 h 192"/>
                <a:gd name="T18" fmla="*/ 128 w 192"/>
                <a:gd name="T19" fmla="*/ 136 h 192"/>
                <a:gd name="T20" fmla="*/ 136 w 192"/>
                <a:gd name="T21" fmla="*/ 136 h 192"/>
                <a:gd name="T22" fmla="*/ 136 w 192"/>
                <a:gd name="T23" fmla="*/ 112 h 192"/>
                <a:gd name="T24" fmla="*/ 112 w 192"/>
                <a:gd name="T25" fmla="*/ 112 h 192"/>
                <a:gd name="T26" fmla="*/ 112 w 192"/>
                <a:gd name="T27" fmla="*/ 120 h 192"/>
                <a:gd name="T28" fmla="*/ 122 w 192"/>
                <a:gd name="T29" fmla="*/ 120 h 192"/>
                <a:gd name="T30" fmla="*/ 101 w 192"/>
                <a:gd name="T31" fmla="*/ 141 h 192"/>
                <a:gd name="T32" fmla="*/ 96 w 192"/>
                <a:gd name="T33" fmla="*/ 124 h 192"/>
                <a:gd name="T34" fmla="*/ 0 w 192"/>
                <a:gd name="T35" fmla="*/ 0 h 192"/>
                <a:gd name="T36" fmla="*/ 0 w 192"/>
                <a:gd name="T37" fmla="*/ 64 h 192"/>
                <a:gd name="T38" fmla="*/ 8 w 192"/>
                <a:gd name="T39" fmla="*/ 64 h 192"/>
                <a:gd name="T40" fmla="*/ 8 w 192"/>
                <a:gd name="T41" fmla="*/ 8 h 192"/>
                <a:gd name="T42" fmla="*/ 184 w 192"/>
                <a:gd name="T43" fmla="*/ 8 h 192"/>
                <a:gd name="T44" fmla="*/ 184 w 192"/>
                <a:gd name="T45" fmla="*/ 184 h 192"/>
                <a:gd name="T46" fmla="*/ 29 w 192"/>
                <a:gd name="T47" fmla="*/ 184 h 192"/>
                <a:gd name="T48" fmla="*/ 68 w 192"/>
                <a:gd name="T49" fmla="*/ 146 h 192"/>
                <a:gd name="T50" fmla="*/ 88 w 192"/>
                <a:gd name="T51" fmla="*/ 166 h 192"/>
                <a:gd name="T52" fmla="*/ 101 w 192"/>
                <a:gd name="T53" fmla="*/ 152 h 192"/>
                <a:gd name="T54" fmla="*/ 124 w 192"/>
                <a:gd name="T55" fmla="*/ 160 h 192"/>
                <a:gd name="T56" fmla="*/ 146 w 192"/>
                <a:gd name="T57" fmla="*/ 152 h 192"/>
                <a:gd name="T58" fmla="*/ 169 w 192"/>
                <a:gd name="T59" fmla="*/ 175 h 192"/>
                <a:gd name="T60" fmla="*/ 174 w 192"/>
                <a:gd name="T61" fmla="*/ 169 h 192"/>
                <a:gd name="T62" fmla="*/ 152 w 192"/>
                <a:gd name="T63" fmla="*/ 147 h 192"/>
                <a:gd name="T64" fmla="*/ 149 w 192"/>
                <a:gd name="T65" fmla="*/ 99 h 192"/>
                <a:gd name="T66" fmla="*/ 98 w 192"/>
                <a:gd name="T67" fmla="*/ 99 h 192"/>
                <a:gd name="T68" fmla="*/ 96 w 192"/>
                <a:gd name="T69" fmla="*/ 147 h 192"/>
                <a:gd name="T70" fmla="*/ 88 w 192"/>
                <a:gd name="T71" fmla="*/ 155 h 192"/>
                <a:gd name="T72" fmla="*/ 68 w 192"/>
                <a:gd name="T73" fmla="*/ 135 h 192"/>
                <a:gd name="T74" fmla="*/ 18 w 192"/>
                <a:gd name="T75" fmla="*/ 184 h 192"/>
                <a:gd name="T76" fmla="*/ 8 w 192"/>
                <a:gd name="T77" fmla="*/ 184 h 192"/>
                <a:gd name="T78" fmla="*/ 8 w 192"/>
                <a:gd name="T79" fmla="*/ 88 h 192"/>
                <a:gd name="T80" fmla="*/ 0 w 192"/>
                <a:gd name="T81" fmla="*/ 88 h 192"/>
                <a:gd name="T82" fmla="*/ 0 w 192"/>
                <a:gd name="T83" fmla="*/ 192 h 192"/>
                <a:gd name="T84" fmla="*/ 192 w 192"/>
                <a:gd name="T85" fmla="*/ 192 h 192"/>
                <a:gd name="T86" fmla="*/ 192 w 192"/>
                <a:gd name="T87" fmla="*/ 0 h 192"/>
                <a:gd name="T88" fmla="*/ 0 w 192"/>
                <a:gd name="T8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92">
                  <a:moveTo>
                    <a:pt x="96" y="124"/>
                  </a:moveTo>
                  <a:cubicBezTo>
                    <a:pt x="96" y="117"/>
                    <a:pt x="99" y="110"/>
                    <a:pt x="104" y="105"/>
                  </a:cubicBezTo>
                  <a:cubicBezTo>
                    <a:pt x="109" y="99"/>
                    <a:pt x="116" y="96"/>
                    <a:pt x="124" y="96"/>
                  </a:cubicBezTo>
                  <a:cubicBezTo>
                    <a:pt x="131" y="96"/>
                    <a:pt x="138" y="99"/>
                    <a:pt x="143" y="105"/>
                  </a:cubicBezTo>
                  <a:cubicBezTo>
                    <a:pt x="149" y="110"/>
                    <a:pt x="152" y="117"/>
                    <a:pt x="152" y="124"/>
                  </a:cubicBezTo>
                  <a:cubicBezTo>
                    <a:pt x="152" y="132"/>
                    <a:pt x="149" y="139"/>
                    <a:pt x="143" y="144"/>
                  </a:cubicBezTo>
                  <a:cubicBezTo>
                    <a:pt x="138" y="149"/>
                    <a:pt x="131" y="152"/>
                    <a:pt x="124" y="152"/>
                  </a:cubicBezTo>
                  <a:cubicBezTo>
                    <a:pt x="118" y="152"/>
                    <a:pt x="112" y="150"/>
                    <a:pt x="107" y="14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36"/>
                    <a:pt x="96" y="130"/>
                    <a:pt x="96" y="124"/>
                  </a:cubicBezTo>
                  <a:close/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8" y="157"/>
                    <a:pt x="116" y="160"/>
                    <a:pt x="124" y="160"/>
                  </a:cubicBezTo>
                  <a:cubicBezTo>
                    <a:pt x="132" y="160"/>
                    <a:pt x="139" y="157"/>
                    <a:pt x="146" y="15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63" y="132"/>
                    <a:pt x="162" y="112"/>
                    <a:pt x="149" y="99"/>
                  </a:cubicBezTo>
                  <a:cubicBezTo>
                    <a:pt x="135" y="85"/>
                    <a:pt x="112" y="85"/>
                    <a:pt x="98" y="99"/>
                  </a:cubicBezTo>
                  <a:cubicBezTo>
                    <a:pt x="85" y="112"/>
                    <a:pt x="84" y="132"/>
                    <a:pt x="96" y="147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Rectangle 168">
              <a:extLst>
                <a:ext uri="{FF2B5EF4-FFF2-40B4-BE49-F238E27FC236}">
                  <a16:creationId xmlns:a16="http://schemas.microsoft.com/office/drawing/2014/main" id="{03481B89-5812-4578-9941-5CCE78C9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6708" y="2757562"/>
              <a:ext cx="151579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169">
              <a:extLst>
                <a:ext uri="{FF2B5EF4-FFF2-40B4-BE49-F238E27FC236}">
                  <a16:creationId xmlns:a16="http://schemas.microsoft.com/office/drawing/2014/main" id="{F6524DB1-3D15-42D8-8278-FF8EF570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60" y="2757562"/>
              <a:ext cx="24362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170">
              <a:extLst>
                <a:ext uri="{FF2B5EF4-FFF2-40B4-BE49-F238E27FC236}">
                  <a16:creationId xmlns:a16="http://schemas.microsoft.com/office/drawing/2014/main" id="{9FE65F85-AF8B-4FD7-94C0-40CBC9E9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098" y="2817111"/>
              <a:ext cx="89324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171">
              <a:extLst>
                <a:ext uri="{FF2B5EF4-FFF2-40B4-BE49-F238E27FC236}">
                  <a16:creationId xmlns:a16="http://schemas.microsoft.com/office/drawing/2014/main" id="{4F0AB3A5-85C6-4215-B283-BD2DD621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481" y="2817111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172">
              <a:extLst>
                <a:ext uri="{FF2B5EF4-FFF2-40B4-BE49-F238E27FC236}">
                  <a16:creationId xmlns:a16="http://schemas.microsoft.com/office/drawing/2014/main" id="{062DDA4E-572A-4080-9A8E-87F634A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323" y="3028239"/>
              <a:ext cx="15428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173">
              <a:extLst>
                <a:ext uri="{FF2B5EF4-FFF2-40B4-BE49-F238E27FC236}">
                  <a16:creationId xmlns:a16="http://schemas.microsoft.com/office/drawing/2014/main" id="{B9DD713C-0B00-4460-B715-AD286C9B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28239"/>
              <a:ext cx="32481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174">
              <a:extLst>
                <a:ext uri="{FF2B5EF4-FFF2-40B4-BE49-F238E27FC236}">
                  <a16:creationId xmlns:a16="http://schemas.microsoft.com/office/drawing/2014/main" id="{EF7B2030-EA8E-434E-AA2C-0079C0DE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87788"/>
              <a:ext cx="8661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175">
              <a:extLst>
                <a:ext uri="{FF2B5EF4-FFF2-40B4-BE49-F238E27FC236}">
                  <a16:creationId xmlns:a16="http://schemas.microsoft.com/office/drawing/2014/main" id="{6D92D35B-591A-4EA1-8B53-4201ECCB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86" y="3087788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id="{075073D9-37DA-4ECD-A8B2-16B065CE4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94877" y="2296405"/>
            <a:ext cx="756000" cy="756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688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723C2DDD-5D15-4156-BF2A-FB91D1036F2F}"/>
              </a:ext>
            </a:extLst>
          </p:cNvPr>
          <p:cNvSpPr/>
          <p:nvPr/>
        </p:nvSpPr>
        <p:spPr>
          <a:xfrm>
            <a:off x="4858475" y="1799685"/>
            <a:ext cx="3502280" cy="4556727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44000" tIns="612000" rIns="216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l-GR" sz="20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Βελτιωμένοι μηχανισμοί ωρίμανσης και παρακολούθησης στρατηγικών έργων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Εξασφάλιση</a:t>
            </a:r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της έγκυρης προετοιμασίας και διευκόλυνση της ιδιωτικής χρηματοδότησης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A837BC17-787D-49FA-893D-F22B11DF05BA}"/>
              </a:ext>
            </a:extLst>
          </p:cNvPr>
          <p:cNvSpPr/>
          <p:nvPr/>
        </p:nvSpPr>
        <p:spPr>
          <a:xfrm>
            <a:off x="795521" y="1793290"/>
            <a:ext cx="3463068" cy="4563122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44000" tIns="612000" rIns="144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marL="180000" indent="-1800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ct val="100000"/>
            </a:pPr>
            <a:endParaRPr lang="el-GR" sz="2400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Σχεδιασμός και συντονισμός μελλοντικών στρατηγικών επενδύσεων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Μεγιστοποίηση της συμπληρωματικότητας μεταξύ ιδιωτικών, δημόσιων</a:t>
            </a:r>
            <a:r>
              <a:rPr lang="en-US" sz="2000" dirty="0">
                <a:solidFill>
                  <a:schemeClr val="bg1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έργων και έργων ΕΣΠΑ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A4FFB951-6B40-4150-AE97-BE3413C39458}"/>
              </a:ext>
            </a:extLst>
          </p:cNvPr>
          <p:cNvSpPr/>
          <p:nvPr/>
        </p:nvSpPr>
        <p:spPr>
          <a:xfrm>
            <a:off x="712976" y="1533782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Προγραμματισμός  στρατηγικών έργων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9AC4FB0C-F8D6-4508-8F6E-2E1918E92169}"/>
              </a:ext>
            </a:extLst>
          </p:cNvPr>
          <p:cNvSpPr/>
          <p:nvPr/>
        </p:nvSpPr>
        <p:spPr>
          <a:xfrm>
            <a:off x="4762880" y="1524906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Δημιουργία μηχανισμού ωρίμανσης έργων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Δημιουργία μηχανισμού ε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πιτάχυνσης μεγάλων έργων</a:t>
            </a:r>
            <a:endParaRPr lang="el-GR" sz="2600" dirty="0">
              <a:solidFill>
                <a:prstClr val="white"/>
              </a:solidFill>
              <a:cs typeface="Calibri" panose="020F0502020204030204" pitchFamily="34" charset="0"/>
              <a:sym typeface="Georgia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6C576B3-0B92-420F-A541-A5F85E38F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536" y="2459041"/>
            <a:ext cx="756000" cy="756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 dirty="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CAD59-25F5-4400-8B08-905B6E68B3F5}"/>
              </a:ext>
            </a:extLst>
          </p:cNvPr>
          <p:cNvGrpSpPr/>
          <p:nvPr/>
        </p:nvGrpSpPr>
        <p:grpSpPr>
          <a:xfrm>
            <a:off x="5076102" y="2456981"/>
            <a:ext cx="756897" cy="756000"/>
            <a:chOff x="5562664" y="2456981"/>
            <a:chExt cx="756897" cy="756000"/>
          </a:xfrm>
        </p:grpSpPr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435780C4-6E96-4525-9449-AD13F00DC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140" y="2601918"/>
              <a:ext cx="289875" cy="289874"/>
            </a:xfrm>
            <a:custGeom>
              <a:avLst/>
              <a:gdLst>
                <a:gd name="T0" fmla="*/ 111 w 221"/>
                <a:gd name="T1" fmla="*/ 0 h 221"/>
                <a:gd name="T2" fmla="*/ 0 w 221"/>
                <a:gd name="T3" fmla="*/ 110 h 221"/>
                <a:gd name="T4" fmla="*/ 111 w 221"/>
                <a:gd name="T5" fmla="*/ 221 h 221"/>
                <a:gd name="T6" fmla="*/ 221 w 221"/>
                <a:gd name="T7" fmla="*/ 110 h 221"/>
                <a:gd name="T8" fmla="*/ 111 w 221"/>
                <a:gd name="T9" fmla="*/ 0 h 221"/>
                <a:gd name="T10" fmla="*/ 123 w 221"/>
                <a:gd name="T11" fmla="*/ 113 h 221"/>
                <a:gd name="T12" fmla="*/ 123 w 221"/>
                <a:gd name="T13" fmla="*/ 25 h 221"/>
                <a:gd name="T14" fmla="*/ 197 w 221"/>
                <a:gd name="T15" fmla="*/ 110 h 221"/>
                <a:gd name="T16" fmla="*/ 111 w 221"/>
                <a:gd name="T17" fmla="*/ 197 h 221"/>
                <a:gd name="T18" fmla="*/ 85 w 221"/>
                <a:gd name="T19" fmla="*/ 193 h 221"/>
                <a:gd name="T20" fmla="*/ 123 w 221"/>
                <a:gd name="T21" fmla="*/ 113 h 221"/>
                <a:gd name="T22" fmla="*/ 51 w 221"/>
                <a:gd name="T23" fmla="*/ 48 h 221"/>
                <a:gd name="T24" fmla="*/ 99 w 221"/>
                <a:gd name="T25" fmla="*/ 25 h 221"/>
                <a:gd name="T26" fmla="*/ 99 w 221"/>
                <a:gd name="T27" fmla="*/ 84 h 221"/>
                <a:gd name="T28" fmla="*/ 51 w 221"/>
                <a:gd name="T29" fmla="*/ 48 h 221"/>
                <a:gd name="T30" fmla="*/ 96 w 221"/>
                <a:gd name="T31" fmla="*/ 113 h 221"/>
                <a:gd name="T32" fmla="*/ 63 w 221"/>
                <a:gd name="T33" fmla="*/ 183 h 221"/>
                <a:gd name="T34" fmla="*/ 32 w 221"/>
                <a:gd name="T35" fmla="*/ 74 h 221"/>
                <a:gd name="T36" fmla="*/ 36 w 221"/>
                <a:gd name="T37" fmla="*/ 67 h 221"/>
                <a:gd name="T38" fmla="*/ 96 w 221"/>
                <a:gd name="T39" fmla="*/ 1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21">
                  <a:moveTo>
                    <a:pt x="111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2"/>
                    <a:pt x="49" y="221"/>
                    <a:pt x="111" y="221"/>
                  </a:cubicBezTo>
                  <a:cubicBezTo>
                    <a:pt x="172" y="221"/>
                    <a:pt x="221" y="171"/>
                    <a:pt x="221" y="110"/>
                  </a:cubicBezTo>
                  <a:cubicBezTo>
                    <a:pt x="221" y="49"/>
                    <a:pt x="172" y="0"/>
                    <a:pt x="111" y="0"/>
                  </a:cubicBezTo>
                  <a:close/>
                  <a:moveTo>
                    <a:pt x="123" y="113"/>
                  </a:moveTo>
                  <a:cubicBezTo>
                    <a:pt x="123" y="25"/>
                    <a:pt x="123" y="25"/>
                    <a:pt x="123" y="25"/>
                  </a:cubicBezTo>
                  <a:cubicBezTo>
                    <a:pt x="165" y="31"/>
                    <a:pt x="197" y="67"/>
                    <a:pt x="197" y="110"/>
                  </a:cubicBezTo>
                  <a:cubicBezTo>
                    <a:pt x="197" y="158"/>
                    <a:pt x="158" y="197"/>
                    <a:pt x="111" y="197"/>
                  </a:cubicBezTo>
                  <a:cubicBezTo>
                    <a:pt x="101" y="197"/>
                    <a:pt x="93" y="196"/>
                    <a:pt x="85" y="193"/>
                  </a:cubicBezTo>
                  <a:lnTo>
                    <a:pt x="123" y="113"/>
                  </a:lnTo>
                  <a:close/>
                  <a:moveTo>
                    <a:pt x="51" y="48"/>
                  </a:moveTo>
                  <a:cubicBezTo>
                    <a:pt x="64" y="35"/>
                    <a:pt x="80" y="27"/>
                    <a:pt x="99" y="25"/>
                  </a:cubicBezTo>
                  <a:cubicBezTo>
                    <a:pt x="99" y="84"/>
                    <a:pt x="99" y="84"/>
                    <a:pt x="99" y="84"/>
                  </a:cubicBezTo>
                  <a:lnTo>
                    <a:pt x="51" y="48"/>
                  </a:lnTo>
                  <a:close/>
                  <a:moveTo>
                    <a:pt x="96" y="113"/>
                  </a:moveTo>
                  <a:cubicBezTo>
                    <a:pt x="63" y="183"/>
                    <a:pt x="63" y="183"/>
                    <a:pt x="63" y="183"/>
                  </a:cubicBezTo>
                  <a:cubicBezTo>
                    <a:pt x="27" y="160"/>
                    <a:pt x="14" y="113"/>
                    <a:pt x="32" y="74"/>
                  </a:cubicBezTo>
                  <a:cubicBezTo>
                    <a:pt x="33" y="71"/>
                    <a:pt x="34" y="69"/>
                    <a:pt x="36" y="67"/>
                  </a:cubicBezTo>
                  <a:lnTo>
                    <a:pt x="9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id="{ED63EFD5-6A76-4318-ACB5-868D3CBA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64" y="2456981"/>
              <a:ext cx="756897" cy="756000"/>
            </a:xfrm>
            <a:custGeom>
              <a:avLst/>
              <a:gdLst>
                <a:gd name="T0" fmla="*/ 576 w 576"/>
                <a:gd name="T1" fmla="*/ 80 h 576"/>
                <a:gd name="T2" fmla="*/ 576 w 576"/>
                <a:gd name="T3" fmla="*/ 0 h 576"/>
                <a:gd name="T4" fmla="*/ 0 w 576"/>
                <a:gd name="T5" fmla="*/ 0 h 576"/>
                <a:gd name="T6" fmla="*/ 0 w 576"/>
                <a:gd name="T7" fmla="*/ 80 h 576"/>
                <a:gd name="T8" fmla="*/ 32 w 576"/>
                <a:gd name="T9" fmla="*/ 80 h 576"/>
                <a:gd name="T10" fmla="*/ 32 w 576"/>
                <a:gd name="T11" fmla="*/ 466 h 576"/>
                <a:gd name="T12" fmla="*/ 0 w 576"/>
                <a:gd name="T13" fmla="*/ 466 h 576"/>
                <a:gd name="T14" fmla="*/ 0 w 576"/>
                <a:gd name="T15" fmla="*/ 546 h 576"/>
                <a:gd name="T16" fmla="*/ 263 w 576"/>
                <a:gd name="T17" fmla="*/ 546 h 576"/>
                <a:gd name="T18" fmla="*/ 303 w 576"/>
                <a:gd name="T19" fmla="*/ 576 h 576"/>
                <a:gd name="T20" fmla="*/ 343 w 576"/>
                <a:gd name="T21" fmla="*/ 546 h 576"/>
                <a:gd name="T22" fmla="*/ 576 w 576"/>
                <a:gd name="T23" fmla="*/ 546 h 576"/>
                <a:gd name="T24" fmla="*/ 576 w 576"/>
                <a:gd name="T25" fmla="*/ 466 h 576"/>
                <a:gd name="T26" fmla="*/ 544 w 576"/>
                <a:gd name="T27" fmla="*/ 466 h 576"/>
                <a:gd name="T28" fmla="*/ 544 w 576"/>
                <a:gd name="T29" fmla="*/ 80 h 576"/>
                <a:gd name="T30" fmla="*/ 576 w 576"/>
                <a:gd name="T31" fmla="*/ 80 h 576"/>
                <a:gd name="T32" fmla="*/ 316 w 576"/>
                <a:gd name="T33" fmla="*/ 546 h 576"/>
                <a:gd name="T34" fmla="*/ 303 w 576"/>
                <a:gd name="T35" fmla="*/ 552 h 576"/>
                <a:gd name="T36" fmla="*/ 290 w 576"/>
                <a:gd name="T37" fmla="*/ 546 h 576"/>
                <a:gd name="T38" fmla="*/ 316 w 576"/>
                <a:gd name="T39" fmla="*/ 546 h 576"/>
                <a:gd name="T40" fmla="*/ 552 w 576"/>
                <a:gd name="T41" fmla="*/ 491 h 576"/>
                <a:gd name="T42" fmla="*/ 552 w 576"/>
                <a:gd name="T43" fmla="*/ 522 h 576"/>
                <a:gd name="T44" fmla="*/ 24 w 576"/>
                <a:gd name="T45" fmla="*/ 522 h 576"/>
                <a:gd name="T46" fmla="*/ 24 w 576"/>
                <a:gd name="T47" fmla="*/ 491 h 576"/>
                <a:gd name="T48" fmla="*/ 552 w 576"/>
                <a:gd name="T49" fmla="*/ 491 h 576"/>
                <a:gd name="T50" fmla="*/ 57 w 576"/>
                <a:gd name="T51" fmla="*/ 466 h 576"/>
                <a:gd name="T52" fmla="*/ 57 w 576"/>
                <a:gd name="T53" fmla="*/ 80 h 576"/>
                <a:gd name="T54" fmla="*/ 519 w 576"/>
                <a:gd name="T55" fmla="*/ 80 h 576"/>
                <a:gd name="T56" fmla="*/ 519 w 576"/>
                <a:gd name="T57" fmla="*/ 466 h 576"/>
                <a:gd name="T58" fmla="*/ 57 w 576"/>
                <a:gd name="T59" fmla="*/ 466 h 576"/>
                <a:gd name="T60" fmla="*/ 552 w 576"/>
                <a:gd name="T61" fmla="*/ 25 h 576"/>
                <a:gd name="T62" fmla="*/ 552 w 576"/>
                <a:gd name="T63" fmla="*/ 56 h 576"/>
                <a:gd name="T64" fmla="*/ 24 w 576"/>
                <a:gd name="T65" fmla="*/ 56 h 576"/>
                <a:gd name="T66" fmla="*/ 24 w 576"/>
                <a:gd name="T67" fmla="*/ 25 h 576"/>
                <a:gd name="T68" fmla="*/ 552 w 576"/>
                <a:gd name="T69" fmla="*/ 2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6" h="576">
                  <a:moveTo>
                    <a:pt x="576" y="8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466"/>
                    <a:pt x="32" y="466"/>
                    <a:pt x="32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263" y="546"/>
                    <a:pt x="263" y="546"/>
                    <a:pt x="263" y="546"/>
                  </a:cubicBezTo>
                  <a:cubicBezTo>
                    <a:pt x="268" y="564"/>
                    <a:pt x="285" y="576"/>
                    <a:pt x="303" y="576"/>
                  </a:cubicBezTo>
                  <a:cubicBezTo>
                    <a:pt x="321" y="576"/>
                    <a:pt x="338" y="564"/>
                    <a:pt x="343" y="546"/>
                  </a:cubicBezTo>
                  <a:cubicBezTo>
                    <a:pt x="576" y="546"/>
                    <a:pt x="576" y="546"/>
                    <a:pt x="576" y="546"/>
                  </a:cubicBezTo>
                  <a:cubicBezTo>
                    <a:pt x="576" y="466"/>
                    <a:pt x="576" y="466"/>
                    <a:pt x="576" y="466"/>
                  </a:cubicBezTo>
                  <a:cubicBezTo>
                    <a:pt x="544" y="466"/>
                    <a:pt x="544" y="466"/>
                    <a:pt x="544" y="466"/>
                  </a:cubicBezTo>
                  <a:cubicBezTo>
                    <a:pt x="544" y="80"/>
                    <a:pt x="544" y="80"/>
                    <a:pt x="544" y="80"/>
                  </a:cubicBezTo>
                  <a:lnTo>
                    <a:pt x="576" y="80"/>
                  </a:lnTo>
                  <a:close/>
                  <a:moveTo>
                    <a:pt x="316" y="546"/>
                  </a:moveTo>
                  <a:cubicBezTo>
                    <a:pt x="312" y="550"/>
                    <a:pt x="308" y="552"/>
                    <a:pt x="303" y="552"/>
                  </a:cubicBezTo>
                  <a:cubicBezTo>
                    <a:pt x="298" y="552"/>
                    <a:pt x="293" y="550"/>
                    <a:pt x="290" y="546"/>
                  </a:cubicBezTo>
                  <a:lnTo>
                    <a:pt x="316" y="546"/>
                  </a:lnTo>
                  <a:close/>
                  <a:moveTo>
                    <a:pt x="552" y="491"/>
                  </a:moveTo>
                  <a:cubicBezTo>
                    <a:pt x="552" y="522"/>
                    <a:pt x="552" y="522"/>
                    <a:pt x="552" y="522"/>
                  </a:cubicBezTo>
                  <a:cubicBezTo>
                    <a:pt x="24" y="522"/>
                    <a:pt x="24" y="522"/>
                    <a:pt x="24" y="522"/>
                  </a:cubicBezTo>
                  <a:cubicBezTo>
                    <a:pt x="24" y="491"/>
                    <a:pt x="24" y="491"/>
                    <a:pt x="24" y="491"/>
                  </a:cubicBezTo>
                  <a:lnTo>
                    <a:pt x="552" y="491"/>
                  </a:lnTo>
                  <a:close/>
                  <a:moveTo>
                    <a:pt x="57" y="466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466"/>
                    <a:pt x="519" y="466"/>
                    <a:pt x="519" y="466"/>
                  </a:cubicBezTo>
                  <a:lnTo>
                    <a:pt x="57" y="466"/>
                  </a:lnTo>
                  <a:close/>
                  <a:moveTo>
                    <a:pt x="552" y="25"/>
                  </a:moveTo>
                  <a:cubicBezTo>
                    <a:pt x="552" y="56"/>
                    <a:pt x="552" y="56"/>
                    <a:pt x="55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552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241">
              <a:extLst>
                <a:ext uri="{FF2B5EF4-FFF2-40B4-BE49-F238E27FC236}">
                  <a16:creationId xmlns:a16="http://schemas.microsoft.com/office/drawing/2014/main" id="{7D6AA983-01B2-4AA4-8193-1251E9E5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805" y="2958893"/>
              <a:ext cx="32208" cy="5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242">
              <a:extLst>
                <a:ext uri="{FF2B5EF4-FFF2-40B4-BE49-F238E27FC236}">
                  <a16:creationId xmlns:a16="http://schemas.microsoft.com/office/drawing/2014/main" id="{F30D32C9-5AC3-4FBB-B5E1-8CCBCB93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696" y="2934737"/>
              <a:ext cx="33103" cy="74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243">
              <a:extLst>
                <a:ext uri="{FF2B5EF4-FFF2-40B4-BE49-F238E27FC236}">
                  <a16:creationId xmlns:a16="http://schemas.microsoft.com/office/drawing/2014/main" id="{2209B7DA-D88D-43E0-ABD5-AB6EA6C5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482" y="2858689"/>
              <a:ext cx="31314" cy="150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244">
              <a:extLst>
                <a:ext uri="{FF2B5EF4-FFF2-40B4-BE49-F238E27FC236}">
                  <a16:creationId xmlns:a16="http://schemas.microsoft.com/office/drawing/2014/main" id="{DD90F46C-6E34-4834-A4D6-890C705E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68" y="2899844"/>
              <a:ext cx="31314" cy="10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245">
              <a:extLst>
                <a:ext uri="{FF2B5EF4-FFF2-40B4-BE49-F238E27FC236}">
                  <a16:creationId xmlns:a16="http://schemas.microsoft.com/office/drawing/2014/main" id="{4A438B86-44AF-4859-BB77-B551BB64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19812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246">
              <a:extLst>
                <a:ext uri="{FF2B5EF4-FFF2-40B4-BE49-F238E27FC236}">
                  <a16:creationId xmlns:a16="http://schemas.microsoft.com/office/drawing/2014/main" id="{9F6D0168-6564-45CE-A63D-01366549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77965"/>
              <a:ext cx="126150" cy="3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247">
              <a:extLst>
                <a:ext uri="{FF2B5EF4-FFF2-40B4-BE49-F238E27FC236}">
                  <a16:creationId xmlns:a16="http://schemas.microsoft.com/office/drawing/2014/main" id="{4FFF599D-3937-4225-A128-5399B6E5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34737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6" name="Rectangle 248">
              <a:extLst>
                <a:ext uri="{FF2B5EF4-FFF2-40B4-BE49-F238E27FC236}">
                  <a16:creationId xmlns:a16="http://schemas.microsoft.com/office/drawing/2014/main" id="{5003B335-E900-40FB-A281-CC002248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92891"/>
              <a:ext cx="126150" cy="31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7D2C99E-63C3-471B-A230-854658D159D7}"/>
              </a:ext>
            </a:extLst>
          </p:cNvPr>
          <p:cNvSpPr/>
          <p:nvPr/>
        </p:nvSpPr>
        <p:spPr>
          <a:xfrm>
            <a:off x="8833607" y="3215042"/>
            <a:ext cx="2448822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l-GR" sz="2400" b="1" dirty="0">
                <a:solidFill>
                  <a:prstClr val="black"/>
                </a:solidFill>
                <a:cs typeface="Arial"/>
                <a:sym typeface="Arial"/>
              </a:rPr>
              <a:t>40 μεγάλα έργα συνολικού προϋπολογισμού      €6 δισ.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FEF3D-5063-4B52-B213-D0FE36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732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94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Νέο ΕΣΠΑ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F3F095E2-7A25-427E-9926-794B308E94E7}"/>
              </a:ext>
            </a:extLst>
          </p:cNvPr>
          <p:cNvSpPr/>
          <p:nvPr/>
        </p:nvSpPr>
        <p:spPr>
          <a:xfrm>
            <a:off x="1859070" y="1828800"/>
            <a:ext cx="8199330" cy="3799483"/>
          </a:xfrm>
          <a:prstGeom prst="snip2DiagRect">
            <a:avLst/>
          </a:prstGeom>
          <a:solidFill>
            <a:srgbClr val="5AA2AE">
              <a:lumMod val="75000"/>
            </a:srgbClr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D5CF0-6564-4C03-8380-19A5866649AE}"/>
              </a:ext>
            </a:extLst>
          </p:cNvPr>
          <p:cNvSpPr/>
          <p:nvPr/>
        </p:nvSpPr>
        <p:spPr>
          <a:xfrm>
            <a:off x="2373353" y="2329314"/>
            <a:ext cx="71171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Νέο ΕΣΠΑ (2021-2027) με 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εμπροσθοβαρή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χρηματοδότηση από τις αρχές του χρόνου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Πρόσθετοι πόροι από το European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Recovery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Fund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Θα χρηματοδοτήσουν μεσοπρόθεσμα την οικονομική ανάκαμψη της χώρας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04856-B0DC-4D07-AB26-4C47AE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314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DB3460E-B1F6-4B81-A7A9-5A597EC1E0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Το άνοιγμα των επιχειρήσεων με αριθμούς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B6CDE94D-9406-4EC5-A938-40B7D2D9B58D}"/>
              </a:ext>
            </a:extLst>
          </p:cNvPr>
          <p:cNvGraphicFramePr/>
          <p:nvPr/>
        </p:nvGraphicFramePr>
        <p:xfrm>
          <a:off x="1970018" y="1896693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- Ορθογώνιο">
            <a:extLst>
              <a:ext uri="{FF2B5EF4-FFF2-40B4-BE49-F238E27FC236}">
                <a16:creationId xmlns:a16="http://schemas.microsoft.com/office/drawing/2014/main" id="{16B1BCC0-1542-4148-A459-2B6A242DA4F6}"/>
              </a:ext>
            </a:extLst>
          </p:cNvPr>
          <p:cNvSpPr/>
          <p:nvPr/>
        </p:nvSpPr>
        <p:spPr>
          <a:xfrm>
            <a:off x="1857307" y="5207895"/>
            <a:ext cx="2702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Εμπορικές επιχειρήσεις</a:t>
            </a:r>
          </a:p>
        </p:txBody>
      </p: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id="{6B91F535-A410-48CC-BB06-80E402BCA118}"/>
              </a:ext>
            </a:extLst>
          </p:cNvPr>
          <p:cNvSpPr/>
          <p:nvPr/>
        </p:nvSpPr>
        <p:spPr>
          <a:xfrm>
            <a:off x="2004197" y="17794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Μαΐου</a:t>
            </a:r>
          </a:p>
        </p:txBody>
      </p:sp>
      <p:sp>
        <p:nvSpPr>
          <p:cNvPr id="10" name="10 - Ορθογώνιο">
            <a:extLst>
              <a:ext uri="{FF2B5EF4-FFF2-40B4-BE49-F238E27FC236}">
                <a16:creationId xmlns:a16="http://schemas.microsoft.com/office/drawing/2014/main" id="{15A33CD9-99D9-4DB6-B2FF-3894EEC5DA17}"/>
              </a:ext>
            </a:extLst>
          </p:cNvPr>
          <p:cNvSpPr/>
          <p:nvPr/>
        </p:nvSpPr>
        <p:spPr>
          <a:xfrm>
            <a:off x="3779753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Μαΐου</a:t>
            </a: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id="{B34C7A5D-C3E7-41AF-8B0A-73EEFADD4856}"/>
              </a:ext>
            </a:extLst>
          </p:cNvPr>
          <p:cNvSpPr/>
          <p:nvPr/>
        </p:nvSpPr>
        <p:spPr>
          <a:xfrm>
            <a:off x="5477175" y="17837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Μαΐου</a:t>
            </a:r>
          </a:p>
        </p:txBody>
      </p:sp>
      <p:sp>
        <p:nvSpPr>
          <p:cNvPr id="12" name="16 - Ορθογώνιο">
            <a:extLst>
              <a:ext uri="{FF2B5EF4-FFF2-40B4-BE49-F238E27FC236}">
                <a16:creationId xmlns:a16="http://schemas.microsoft.com/office/drawing/2014/main" id="{A8F3CC5B-FF75-47A2-9B50-9C24FD6BC4FA}"/>
              </a:ext>
            </a:extLst>
          </p:cNvPr>
          <p:cNvSpPr/>
          <p:nvPr/>
        </p:nvSpPr>
        <p:spPr>
          <a:xfrm>
            <a:off x="1840504" y="3352987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Απασχολούμενοι</a:t>
            </a:r>
          </a:p>
        </p:txBody>
      </p:sp>
      <p:sp>
        <p:nvSpPr>
          <p:cNvPr id="13" name="15 - Ορθογώνιο">
            <a:extLst>
              <a:ext uri="{FF2B5EF4-FFF2-40B4-BE49-F238E27FC236}">
                <a16:creationId xmlns:a16="http://schemas.microsoft.com/office/drawing/2014/main" id="{DD6EEF69-C879-4F5D-B397-F9B52475A6CB}"/>
              </a:ext>
            </a:extLst>
          </p:cNvPr>
          <p:cNvSpPr/>
          <p:nvPr/>
        </p:nvSpPr>
        <p:spPr>
          <a:xfrm>
            <a:off x="9118207" y="1737267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</a:t>
            </a:r>
          </a:p>
        </p:txBody>
      </p:sp>
      <p:sp>
        <p:nvSpPr>
          <p:cNvPr id="14" name="18 - Ορθογώνιο">
            <a:extLst>
              <a:ext uri="{FF2B5EF4-FFF2-40B4-BE49-F238E27FC236}">
                <a16:creationId xmlns:a16="http://schemas.microsoft.com/office/drawing/2014/main" id="{16C666E4-810D-4068-845D-C3AF4218CD97}"/>
              </a:ext>
            </a:extLst>
          </p:cNvPr>
          <p:cNvSpPr/>
          <p:nvPr/>
        </p:nvSpPr>
        <p:spPr>
          <a:xfrm>
            <a:off x="7360405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Μαΐου</a:t>
            </a:r>
          </a:p>
        </p:txBody>
      </p:sp>
      <p:graphicFrame>
        <p:nvGraphicFramePr>
          <p:cNvPr id="15" name="5 - Διάγραμμα">
            <a:extLst>
              <a:ext uri="{FF2B5EF4-FFF2-40B4-BE49-F238E27FC236}">
                <a16:creationId xmlns:a16="http://schemas.microsoft.com/office/drawing/2014/main" id="{96FA3DDF-C436-404D-BD0F-337627EF0A6C}"/>
              </a:ext>
            </a:extLst>
          </p:cNvPr>
          <p:cNvGraphicFramePr/>
          <p:nvPr/>
        </p:nvGraphicFramePr>
        <p:xfrm>
          <a:off x="1940577" y="3737431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34D54E1-FB90-4CC3-9624-2CCD0A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286165" y="1478286"/>
            <a:ext cx="4314611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BD3487B0-FFEF-4813-BC0D-FF9F475F9C77}"/>
              </a:ext>
            </a:extLst>
          </p:cNvPr>
          <p:cNvSpPr/>
          <p:nvPr/>
        </p:nvSpPr>
        <p:spPr>
          <a:xfrm>
            <a:off x="6385065" y="3932401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735309-100C-4EDB-8E18-34FB21932614}"/>
              </a:ext>
            </a:extLst>
          </p:cNvPr>
          <p:cNvSpPr/>
          <p:nvPr/>
        </p:nvSpPr>
        <p:spPr>
          <a:xfrm>
            <a:off x="6881322" y="4078597"/>
            <a:ext cx="35295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7C1D-0334-41DD-98FB-A9CC2109D2CB}"/>
              </a:ext>
            </a:extLst>
          </p:cNvPr>
          <p:cNvSpPr/>
          <p:nvPr/>
        </p:nvSpPr>
        <p:spPr>
          <a:xfrm>
            <a:off x="1285131" y="2050401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30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C4DC10-BC2B-4E90-9B54-B50CEC1A4E7E}"/>
              </a:ext>
            </a:extLst>
          </p:cNvPr>
          <p:cNvSpPr/>
          <p:nvPr/>
        </p:nvSpPr>
        <p:spPr>
          <a:xfrm>
            <a:off x="1286165" y="3779076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11761-98DE-426B-9E4C-FBDB7BF7C6FC}"/>
              </a:ext>
            </a:extLst>
          </p:cNvPr>
          <p:cNvSpPr/>
          <p:nvPr/>
        </p:nvSpPr>
        <p:spPr>
          <a:xfrm>
            <a:off x="1286165" y="42557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54E3411D-0393-4C3A-93E3-22FAF3D244B7}"/>
              </a:ext>
            </a:extLst>
          </p:cNvPr>
          <p:cNvSpPr/>
          <p:nvPr/>
        </p:nvSpPr>
        <p:spPr>
          <a:xfrm>
            <a:off x="6385065" y="1555901"/>
            <a:ext cx="4190906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88B11-B032-48FD-93F0-8D59DDCF4999}"/>
              </a:ext>
            </a:extLst>
          </p:cNvPr>
          <p:cNvSpPr/>
          <p:nvPr/>
        </p:nvSpPr>
        <p:spPr>
          <a:xfrm>
            <a:off x="6338000" y="20504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6" name="Freeform 212">
            <a:extLst>
              <a:ext uri="{FF2B5EF4-FFF2-40B4-BE49-F238E27FC236}">
                <a16:creationId xmlns:a16="http://schemas.microsoft.com/office/drawing/2014/main" id="{3AA26B29-AA39-4F94-8AF6-C7B4287124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2515" y="1625981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DBA646-D840-4402-BE4A-BFD538FF998E}"/>
              </a:ext>
            </a:extLst>
          </p:cNvPr>
          <p:cNvGrpSpPr>
            <a:grpSpLocks noChangeAspect="1"/>
          </p:cNvGrpSpPr>
          <p:nvPr/>
        </p:nvGrpSpPr>
        <p:grpSpPr>
          <a:xfrm>
            <a:off x="6536906" y="1683745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C22A8F78-9169-451E-9AAB-2FF24066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FE219BE9-B721-45CC-BEAC-A06D5438C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B56EA51-9ED8-4D9D-AC4E-16465FFD5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AA727E42-8A0E-45DA-BE30-F4EB9B6A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7" name="Freeform 186">
            <a:extLst>
              <a:ext uri="{FF2B5EF4-FFF2-40B4-BE49-F238E27FC236}">
                <a16:creationId xmlns:a16="http://schemas.microsoft.com/office/drawing/2014/main" id="{72B923BC-BCD0-4B24-A872-C7638549A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2010" y="3969952"/>
            <a:ext cx="571500" cy="571500"/>
          </a:xfrm>
          <a:custGeom>
            <a:avLst/>
            <a:gdLst>
              <a:gd name="T0" fmla="*/ 464 w 576"/>
              <a:gd name="T1" fmla="*/ 0 h 576"/>
              <a:gd name="T2" fmla="*/ 350 w 576"/>
              <a:gd name="T3" fmla="*/ 56 h 576"/>
              <a:gd name="T4" fmla="*/ 225 w 576"/>
              <a:gd name="T5" fmla="*/ 56 h 576"/>
              <a:gd name="T6" fmla="*/ 111 w 576"/>
              <a:gd name="T7" fmla="*/ 0 h 576"/>
              <a:gd name="T8" fmla="*/ 0 w 576"/>
              <a:gd name="T9" fmla="*/ 56 h 576"/>
              <a:gd name="T10" fmla="*/ 576 w 576"/>
              <a:gd name="T11" fmla="*/ 576 h 576"/>
              <a:gd name="T12" fmla="*/ 527 w 576"/>
              <a:gd name="T13" fmla="*/ 56 h 576"/>
              <a:gd name="T14" fmla="*/ 502 w 576"/>
              <a:gd name="T15" fmla="*/ 56 h 576"/>
              <a:gd name="T16" fmla="*/ 464 w 576"/>
              <a:gd name="T17" fmla="*/ 25 h 576"/>
              <a:gd name="T18" fmla="*/ 326 w 576"/>
              <a:gd name="T19" fmla="*/ 56 h 576"/>
              <a:gd name="T20" fmla="*/ 287 w 576"/>
              <a:gd name="T21" fmla="*/ 25 h 576"/>
              <a:gd name="T22" fmla="*/ 149 w 576"/>
              <a:gd name="T23" fmla="*/ 56 h 576"/>
              <a:gd name="T24" fmla="*/ 111 w 576"/>
              <a:gd name="T25" fmla="*/ 25 h 576"/>
              <a:gd name="T26" fmla="*/ 551 w 576"/>
              <a:gd name="T27" fmla="*/ 155 h 576"/>
              <a:gd name="T28" fmla="*/ 25 w 576"/>
              <a:gd name="T29" fmla="*/ 81 h 576"/>
              <a:gd name="T30" fmla="*/ 300 w 576"/>
              <a:gd name="T31" fmla="*/ 279 h 576"/>
              <a:gd name="T32" fmla="*/ 414 w 576"/>
              <a:gd name="T33" fmla="*/ 353 h 576"/>
              <a:gd name="T34" fmla="*/ 300 w 576"/>
              <a:gd name="T35" fmla="*/ 279 h 576"/>
              <a:gd name="T36" fmla="*/ 163 w 576"/>
              <a:gd name="T37" fmla="*/ 353 h 576"/>
              <a:gd name="T38" fmla="*/ 276 w 576"/>
              <a:gd name="T39" fmla="*/ 279 h 576"/>
              <a:gd name="T40" fmla="*/ 300 w 576"/>
              <a:gd name="T41" fmla="*/ 254 h 576"/>
              <a:gd name="T42" fmla="*/ 414 w 576"/>
              <a:gd name="T43" fmla="*/ 180 h 576"/>
              <a:gd name="T44" fmla="*/ 300 w 576"/>
              <a:gd name="T45" fmla="*/ 254 h 576"/>
              <a:gd name="T46" fmla="*/ 163 w 576"/>
              <a:gd name="T47" fmla="*/ 254 h 576"/>
              <a:gd name="T48" fmla="*/ 276 w 576"/>
              <a:gd name="T49" fmla="*/ 180 h 576"/>
              <a:gd name="T50" fmla="*/ 138 w 576"/>
              <a:gd name="T51" fmla="*/ 254 h 576"/>
              <a:gd name="T52" fmla="*/ 25 w 576"/>
              <a:gd name="T53" fmla="*/ 180 h 576"/>
              <a:gd name="T54" fmla="*/ 138 w 576"/>
              <a:gd name="T55" fmla="*/ 254 h 576"/>
              <a:gd name="T56" fmla="*/ 138 w 576"/>
              <a:gd name="T57" fmla="*/ 353 h 576"/>
              <a:gd name="T58" fmla="*/ 25 w 576"/>
              <a:gd name="T59" fmla="*/ 279 h 576"/>
              <a:gd name="T60" fmla="*/ 138 w 576"/>
              <a:gd name="T61" fmla="*/ 378 h 576"/>
              <a:gd name="T62" fmla="*/ 25 w 576"/>
              <a:gd name="T63" fmla="*/ 452 h 576"/>
              <a:gd name="T64" fmla="*/ 138 w 576"/>
              <a:gd name="T65" fmla="*/ 378 h 576"/>
              <a:gd name="T66" fmla="*/ 276 w 576"/>
              <a:gd name="T67" fmla="*/ 378 h 576"/>
              <a:gd name="T68" fmla="*/ 163 w 576"/>
              <a:gd name="T69" fmla="*/ 452 h 576"/>
              <a:gd name="T70" fmla="*/ 276 w 576"/>
              <a:gd name="T71" fmla="*/ 477 h 576"/>
              <a:gd name="T72" fmla="*/ 163 w 576"/>
              <a:gd name="T73" fmla="*/ 551 h 576"/>
              <a:gd name="T74" fmla="*/ 276 w 576"/>
              <a:gd name="T75" fmla="*/ 477 h 576"/>
              <a:gd name="T76" fmla="*/ 414 w 576"/>
              <a:gd name="T77" fmla="*/ 477 h 576"/>
              <a:gd name="T78" fmla="*/ 300 w 576"/>
              <a:gd name="T79" fmla="*/ 551 h 576"/>
              <a:gd name="T80" fmla="*/ 300 w 576"/>
              <a:gd name="T81" fmla="*/ 452 h 576"/>
              <a:gd name="T82" fmla="*/ 414 w 576"/>
              <a:gd name="T83" fmla="*/ 378 h 576"/>
              <a:gd name="T84" fmla="*/ 300 w 576"/>
              <a:gd name="T85" fmla="*/ 452 h 576"/>
              <a:gd name="T86" fmla="*/ 551 w 576"/>
              <a:gd name="T87" fmla="*/ 378 h 576"/>
              <a:gd name="T88" fmla="*/ 438 w 576"/>
              <a:gd name="T89" fmla="*/ 452 h 576"/>
              <a:gd name="T90" fmla="*/ 438 w 576"/>
              <a:gd name="T91" fmla="*/ 353 h 576"/>
              <a:gd name="T92" fmla="*/ 551 w 576"/>
              <a:gd name="T93" fmla="*/ 279 h 576"/>
              <a:gd name="T94" fmla="*/ 438 w 576"/>
              <a:gd name="T95" fmla="*/ 353 h 576"/>
              <a:gd name="T96" fmla="*/ 438 w 576"/>
              <a:gd name="T97" fmla="*/ 180 h 576"/>
              <a:gd name="T98" fmla="*/ 551 w 576"/>
              <a:gd name="T99" fmla="*/ 254 h 576"/>
              <a:gd name="T100" fmla="*/ 25 w 576"/>
              <a:gd name="T101" fmla="*/ 477 h 576"/>
              <a:gd name="T102" fmla="*/ 138 w 576"/>
              <a:gd name="T103" fmla="*/ 551 h 576"/>
              <a:gd name="T104" fmla="*/ 25 w 576"/>
              <a:gd name="T105" fmla="*/ 477 h 576"/>
              <a:gd name="T106" fmla="*/ 438 w 576"/>
              <a:gd name="T107" fmla="*/ 477 h 576"/>
              <a:gd name="T108" fmla="*/ 551 w 576"/>
              <a:gd name="T109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" h="576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FFA52D-840B-4C69-8A26-75DE4BF7454C}"/>
              </a:ext>
            </a:extLst>
          </p:cNvPr>
          <p:cNvGrpSpPr>
            <a:grpSpLocks noChangeAspect="1"/>
          </p:cNvGrpSpPr>
          <p:nvPr/>
        </p:nvGrpSpPr>
        <p:grpSpPr>
          <a:xfrm>
            <a:off x="6501730" y="4151408"/>
            <a:ext cx="571500" cy="578921"/>
            <a:chOff x="5380038" y="1219200"/>
            <a:chExt cx="122238" cy="123825"/>
          </a:xfrm>
          <a:solidFill>
            <a:schemeClr val="tx1"/>
          </a:solidFill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id="{CB617441-4EE4-4138-B139-D34387661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id="{7D8A79B0-3536-40C6-9E8E-252CBD0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EE1BE5C5-FBCF-427F-822A-48ED5CD8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CE137168-FE50-417D-8436-B575092F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35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32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13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6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Αξιολόγηση κινδύνου ανά τουριστικό προορισμό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35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(Χαμηλό):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2 (Μέτριο):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781844-5819-44B2-B7C8-0FC3531789EC}"/>
              </a:ext>
            </a:extLst>
          </p:cNvPr>
          <p:cNvSpPr/>
          <p:nvPr/>
        </p:nvSpPr>
        <p:spPr>
          <a:xfrm>
            <a:off x="8511209" y="4343882"/>
            <a:ext cx="307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(Υψηλό):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94528A-E67E-4516-BAF2-6FC55DC8A77E}"/>
              </a:ext>
            </a:extLst>
          </p:cNvPr>
          <p:cNvSpPr/>
          <p:nvPr/>
        </p:nvSpPr>
        <p:spPr>
          <a:xfrm>
            <a:off x="8511209" y="1805455"/>
            <a:ext cx="2923908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7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2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95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4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32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6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38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7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3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289139" cy="266694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 σχέδιό μας για τη στήριξη της οικονομίας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9B009-64A9-4DA9-B70F-227177C00554}"/>
              </a:ext>
            </a:extLst>
          </p:cNvPr>
          <p:cNvSpPr/>
          <p:nvPr/>
        </p:nvSpPr>
        <p:spPr>
          <a:xfrm>
            <a:off x="933906" y="4963803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Χρ.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Σταϊκούρας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1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0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EB136-5C8C-44A3-9D10-BD283CB5D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43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Σχέδιο για τη στήριξη της οικονομίας </a:t>
            </a: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id="{E650E3AB-38BE-4E97-90D8-BB2D4615B764}"/>
              </a:ext>
            </a:extLst>
          </p:cNvPr>
          <p:cNvSpPr/>
          <p:nvPr/>
        </p:nvSpPr>
        <p:spPr>
          <a:xfrm>
            <a:off x="1387458" y="2267933"/>
            <a:ext cx="4499379" cy="3609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Συνεκτικό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Ολοκληρωμένο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Δυναμικό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930DF1F-3AC8-4BC7-93B2-17B3C002EAFA}"/>
              </a:ext>
            </a:extLst>
          </p:cNvPr>
          <p:cNvSpPr/>
          <p:nvPr/>
        </p:nvSpPr>
        <p:spPr>
          <a:xfrm>
            <a:off x="126729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Αναπτύσσουμε σχέδιο:</a:t>
            </a:r>
          </a:p>
        </p:txBody>
      </p:sp>
      <p:sp>
        <p:nvSpPr>
          <p:cNvPr id="10" name="Google Shape;703;p5">
            <a:extLst>
              <a:ext uri="{FF2B5EF4-FFF2-40B4-BE49-F238E27FC236}">
                <a16:creationId xmlns:a16="http://schemas.microsoft.com/office/drawing/2014/main" id="{0A75E681-9239-490C-9767-7ACE411D9839}"/>
              </a:ext>
            </a:extLst>
          </p:cNvPr>
          <p:cNvSpPr/>
          <p:nvPr/>
        </p:nvSpPr>
        <p:spPr>
          <a:xfrm>
            <a:off x="6872915" y="2285689"/>
            <a:ext cx="4499379" cy="3609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προστασία της δημόσιας υγείας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 στήριξη της απασχόλησης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ενίσχυση της ρευστότητας των επιχειρήσεων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τόνωση της κοινωνικής συνοχής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C94C118-2FEB-4E3F-9A06-A238D33015AE}"/>
              </a:ext>
            </a:extLst>
          </p:cNvPr>
          <p:cNvSpPr/>
          <p:nvPr/>
        </p:nvSpPr>
        <p:spPr>
          <a:xfrm>
            <a:off x="673477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Στοχεύουμε: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0A05642-76E3-429D-88C9-D70D69C7F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8111" y="2663218"/>
            <a:ext cx="702945" cy="702945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A4FEB9-2C40-4DCC-B90F-677CFBF9C7D3}"/>
              </a:ext>
            </a:extLst>
          </p:cNvPr>
          <p:cNvGrpSpPr>
            <a:grpSpLocks noChangeAspect="1"/>
          </p:cNvGrpSpPr>
          <p:nvPr/>
        </p:nvGrpSpPr>
        <p:grpSpPr>
          <a:xfrm>
            <a:off x="7016862" y="2663219"/>
            <a:ext cx="702945" cy="702945"/>
            <a:chOff x="3902075" y="1958975"/>
            <a:chExt cx="122238" cy="122238"/>
          </a:xfrm>
          <a:solidFill>
            <a:schemeClr val="tx1"/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id="{24DA069E-A5BC-4ACC-AE3E-B8095C191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006600"/>
              <a:ext cx="26988" cy="269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03 w 128"/>
                <a:gd name="T11" fmla="*/ 64 h 128"/>
                <a:gd name="T12" fmla="*/ 64 w 128"/>
                <a:gd name="T13" fmla="*/ 103 h 128"/>
                <a:gd name="T14" fmla="*/ 25 w 128"/>
                <a:gd name="T15" fmla="*/ 64 h 128"/>
                <a:gd name="T16" fmla="*/ 64 w 128"/>
                <a:gd name="T17" fmla="*/ 25 h 128"/>
                <a:gd name="T18" fmla="*/ 103 w 128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03" y="64"/>
                  </a:moveTo>
                  <a:cubicBezTo>
                    <a:pt x="103" y="86"/>
                    <a:pt x="86" y="103"/>
                    <a:pt x="64" y="103"/>
                  </a:cubicBezTo>
                  <a:cubicBezTo>
                    <a:pt x="42" y="103"/>
                    <a:pt x="25" y="86"/>
                    <a:pt x="25" y="64"/>
                  </a:cubicBezTo>
                  <a:cubicBezTo>
                    <a:pt x="25" y="42"/>
                    <a:pt x="42" y="25"/>
                    <a:pt x="64" y="25"/>
                  </a:cubicBezTo>
                  <a:cubicBezTo>
                    <a:pt x="86" y="25"/>
                    <a:pt x="103" y="42"/>
                    <a:pt x="10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id="{954637CC-BDBD-45F1-964C-3C194AA9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1979613"/>
              <a:ext cx="80963" cy="80963"/>
            </a:xfrm>
            <a:custGeom>
              <a:avLst/>
              <a:gdLst>
                <a:gd name="T0" fmla="*/ 382 w 382"/>
                <a:gd name="T1" fmla="*/ 191 h 382"/>
                <a:gd name="T2" fmla="*/ 326 w 382"/>
                <a:gd name="T3" fmla="*/ 56 h 382"/>
                <a:gd name="T4" fmla="*/ 191 w 382"/>
                <a:gd name="T5" fmla="*/ 0 h 382"/>
                <a:gd name="T6" fmla="*/ 56 w 382"/>
                <a:gd name="T7" fmla="*/ 56 h 382"/>
                <a:gd name="T8" fmla="*/ 0 w 382"/>
                <a:gd name="T9" fmla="*/ 191 h 382"/>
                <a:gd name="T10" fmla="*/ 48 w 382"/>
                <a:gd name="T11" fmla="*/ 317 h 382"/>
                <a:gd name="T12" fmla="*/ 16 w 382"/>
                <a:gd name="T13" fmla="*/ 349 h 382"/>
                <a:gd name="T14" fmla="*/ 16 w 382"/>
                <a:gd name="T15" fmla="*/ 349 h 382"/>
                <a:gd name="T16" fmla="*/ 33 w 382"/>
                <a:gd name="T17" fmla="*/ 366 h 382"/>
                <a:gd name="T18" fmla="*/ 33 w 382"/>
                <a:gd name="T19" fmla="*/ 366 h 382"/>
                <a:gd name="T20" fmla="*/ 65 w 382"/>
                <a:gd name="T21" fmla="*/ 334 h 382"/>
                <a:gd name="T22" fmla="*/ 191 w 382"/>
                <a:gd name="T23" fmla="*/ 382 h 382"/>
                <a:gd name="T24" fmla="*/ 317 w 382"/>
                <a:gd name="T25" fmla="*/ 334 h 382"/>
                <a:gd name="T26" fmla="*/ 349 w 382"/>
                <a:gd name="T27" fmla="*/ 366 h 382"/>
                <a:gd name="T28" fmla="*/ 349 w 382"/>
                <a:gd name="T29" fmla="*/ 366 h 382"/>
                <a:gd name="T30" fmla="*/ 366 w 382"/>
                <a:gd name="T31" fmla="*/ 349 h 382"/>
                <a:gd name="T32" fmla="*/ 367 w 382"/>
                <a:gd name="T33" fmla="*/ 349 h 382"/>
                <a:gd name="T34" fmla="*/ 334 w 382"/>
                <a:gd name="T35" fmla="*/ 317 h 382"/>
                <a:gd name="T36" fmla="*/ 382 w 382"/>
                <a:gd name="T37" fmla="*/ 191 h 382"/>
                <a:gd name="T38" fmla="*/ 357 w 382"/>
                <a:gd name="T39" fmla="*/ 191 h 382"/>
                <a:gd name="T40" fmla="*/ 191 w 382"/>
                <a:gd name="T41" fmla="*/ 357 h 382"/>
                <a:gd name="T42" fmla="*/ 25 w 382"/>
                <a:gd name="T43" fmla="*/ 191 h 382"/>
                <a:gd name="T44" fmla="*/ 191 w 382"/>
                <a:gd name="T45" fmla="*/ 25 h 382"/>
                <a:gd name="T46" fmla="*/ 357 w 382"/>
                <a:gd name="T47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140"/>
                    <a:pt x="362" y="92"/>
                    <a:pt x="326" y="56"/>
                  </a:cubicBezTo>
                  <a:cubicBezTo>
                    <a:pt x="290" y="20"/>
                    <a:pt x="242" y="0"/>
                    <a:pt x="191" y="0"/>
                  </a:cubicBezTo>
                  <a:cubicBezTo>
                    <a:pt x="140" y="0"/>
                    <a:pt x="92" y="20"/>
                    <a:pt x="56" y="56"/>
                  </a:cubicBezTo>
                  <a:cubicBezTo>
                    <a:pt x="20" y="92"/>
                    <a:pt x="0" y="140"/>
                    <a:pt x="0" y="191"/>
                  </a:cubicBezTo>
                  <a:cubicBezTo>
                    <a:pt x="0" y="237"/>
                    <a:pt x="17" y="282"/>
                    <a:pt x="48" y="317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65" y="334"/>
                    <a:pt x="65" y="334"/>
                    <a:pt x="65" y="334"/>
                  </a:cubicBezTo>
                  <a:cubicBezTo>
                    <a:pt x="100" y="365"/>
                    <a:pt x="145" y="382"/>
                    <a:pt x="191" y="382"/>
                  </a:cubicBezTo>
                  <a:cubicBezTo>
                    <a:pt x="237" y="382"/>
                    <a:pt x="282" y="365"/>
                    <a:pt x="317" y="334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66" y="349"/>
                    <a:pt x="366" y="349"/>
                    <a:pt x="366" y="349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65" y="282"/>
                    <a:pt x="382" y="237"/>
                    <a:pt x="382" y="191"/>
                  </a:cubicBezTo>
                  <a:close/>
                  <a:moveTo>
                    <a:pt x="357" y="191"/>
                  </a:moveTo>
                  <a:cubicBezTo>
                    <a:pt x="357" y="283"/>
                    <a:pt x="283" y="357"/>
                    <a:pt x="191" y="357"/>
                  </a:cubicBezTo>
                  <a:cubicBezTo>
                    <a:pt x="99" y="357"/>
                    <a:pt x="25" y="283"/>
                    <a:pt x="25" y="191"/>
                  </a:cubicBezTo>
                  <a:cubicBezTo>
                    <a:pt x="25" y="99"/>
                    <a:pt x="99" y="25"/>
                    <a:pt x="191" y="25"/>
                  </a:cubicBezTo>
                  <a:cubicBezTo>
                    <a:pt x="283" y="25"/>
                    <a:pt x="357" y="99"/>
                    <a:pt x="35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id="{22BF8751-D292-4F8A-94D2-3A5D945F8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1992313"/>
              <a:ext cx="55563" cy="55563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127 w 254"/>
                <a:gd name="T5" fmla="*/ 254 h 254"/>
                <a:gd name="T6" fmla="*/ 254 w 254"/>
                <a:gd name="T7" fmla="*/ 127 h 254"/>
                <a:gd name="T8" fmla="*/ 127 w 254"/>
                <a:gd name="T9" fmla="*/ 0 h 254"/>
                <a:gd name="T10" fmla="*/ 230 w 254"/>
                <a:gd name="T11" fmla="*/ 127 h 254"/>
                <a:gd name="T12" fmla="*/ 127 w 254"/>
                <a:gd name="T13" fmla="*/ 230 h 254"/>
                <a:gd name="T14" fmla="*/ 24 w 254"/>
                <a:gd name="T15" fmla="*/ 127 h 254"/>
                <a:gd name="T16" fmla="*/ 127 w 254"/>
                <a:gd name="T17" fmla="*/ 24 h 254"/>
                <a:gd name="T18" fmla="*/ 230 w 254"/>
                <a:gd name="T19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230" y="127"/>
                  </a:moveTo>
                  <a:cubicBezTo>
                    <a:pt x="230" y="184"/>
                    <a:pt x="184" y="230"/>
                    <a:pt x="127" y="230"/>
                  </a:cubicBezTo>
                  <a:cubicBezTo>
                    <a:pt x="70" y="230"/>
                    <a:pt x="24" y="184"/>
                    <a:pt x="24" y="127"/>
                  </a:cubicBezTo>
                  <a:cubicBezTo>
                    <a:pt x="24" y="70"/>
                    <a:pt x="70" y="24"/>
                    <a:pt x="127" y="24"/>
                  </a:cubicBezTo>
                  <a:cubicBezTo>
                    <a:pt x="184" y="24"/>
                    <a:pt x="230" y="70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id="{AAC95B4F-A84B-4AE9-A063-F00969F4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5" y="1958975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77 h 77"/>
                <a:gd name="T4" fmla="*/ 77 w 77"/>
                <a:gd name="T5" fmla="*/ 77 h 77"/>
                <a:gd name="T6" fmla="*/ 77 w 77"/>
                <a:gd name="T7" fmla="*/ 0 h 77"/>
                <a:gd name="T8" fmla="*/ 0 w 77"/>
                <a:gd name="T9" fmla="*/ 0 h 77"/>
                <a:gd name="T10" fmla="*/ 74 w 77"/>
                <a:gd name="T11" fmla="*/ 74 h 77"/>
                <a:gd name="T12" fmla="*/ 3 w 77"/>
                <a:gd name="T13" fmla="*/ 74 h 77"/>
                <a:gd name="T14" fmla="*/ 3 w 77"/>
                <a:gd name="T15" fmla="*/ 3 h 77"/>
                <a:gd name="T16" fmla="*/ 74 w 77"/>
                <a:gd name="T17" fmla="*/ 3 h 77"/>
                <a:gd name="T18" fmla="*/ 74 w 77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42D27-2040-4F1C-A12E-3B2CE840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71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Οι φάσεις του σχεδίου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C55FFBB-4BD1-48B3-A9AE-C3A5562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1799;p278">
            <a:extLst>
              <a:ext uri="{FF2B5EF4-FFF2-40B4-BE49-F238E27FC236}">
                <a16:creationId xmlns:a16="http://schemas.microsoft.com/office/drawing/2014/main" id="{3E93B4EA-DFA0-422A-839B-E1649073B1D5}"/>
              </a:ext>
            </a:extLst>
          </p:cNvPr>
          <p:cNvSpPr/>
          <p:nvPr/>
        </p:nvSpPr>
        <p:spPr>
          <a:xfrm>
            <a:off x="3407813" y="2053648"/>
            <a:ext cx="3234798" cy="2686758"/>
          </a:xfrm>
          <a:prstGeom prst="chevron">
            <a:avLst>
              <a:gd name="adj" fmla="val 28291"/>
            </a:avLst>
          </a:prstGeom>
          <a:solidFill>
            <a:srgbClr val="9CC7CE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799;p278">
            <a:extLst>
              <a:ext uri="{FF2B5EF4-FFF2-40B4-BE49-F238E27FC236}">
                <a16:creationId xmlns:a16="http://schemas.microsoft.com/office/drawing/2014/main" id="{274D8557-C8F8-41EC-B9B2-3FA8C1CE03FA}"/>
              </a:ext>
            </a:extLst>
          </p:cNvPr>
          <p:cNvSpPr/>
          <p:nvPr/>
        </p:nvSpPr>
        <p:spPr>
          <a:xfrm>
            <a:off x="5985850" y="2054141"/>
            <a:ext cx="3008628" cy="2686758"/>
          </a:xfrm>
          <a:prstGeom prst="chevron">
            <a:avLst>
              <a:gd name="adj" fmla="val 273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800;p278">
            <a:extLst>
              <a:ext uri="{FF2B5EF4-FFF2-40B4-BE49-F238E27FC236}">
                <a16:creationId xmlns:a16="http://schemas.microsoft.com/office/drawing/2014/main" id="{3D88EE79-F38F-4E95-8EEF-DC051ED47675}"/>
              </a:ext>
            </a:extLst>
          </p:cNvPr>
          <p:cNvSpPr/>
          <p:nvPr/>
        </p:nvSpPr>
        <p:spPr>
          <a:xfrm>
            <a:off x="1614520" y="2054141"/>
            <a:ext cx="2450054" cy="2686758"/>
          </a:xfrm>
          <a:prstGeom prst="homePlate">
            <a:avLst>
              <a:gd name="adj" fmla="val 31469"/>
            </a:avLst>
          </a:prstGeom>
          <a:solidFill>
            <a:srgbClr val="417B85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801;p278">
            <a:extLst>
              <a:ext uri="{FF2B5EF4-FFF2-40B4-BE49-F238E27FC236}">
                <a16:creationId xmlns:a16="http://schemas.microsoft.com/office/drawing/2014/main" id="{06891282-244C-4A00-AC48-00AF83D444E8}"/>
              </a:ext>
            </a:extLst>
          </p:cNvPr>
          <p:cNvSpPr/>
          <p:nvPr/>
        </p:nvSpPr>
        <p:spPr>
          <a:xfrm>
            <a:off x="8337717" y="2053648"/>
            <a:ext cx="3071786" cy="2686758"/>
          </a:xfrm>
          <a:prstGeom prst="chevron">
            <a:avLst>
              <a:gd name="adj" fmla="val 27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805;p278">
            <a:extLst>
              <a:ext uri="{FF2B5EF4-FFF2-40B4-BE49-F238E27FC236}">
                <a16:creationId xmlns:a16="http://schemas.microsoft.com/office/drawing/2014/main" id="{9251F238-3E99-4436-8697-987DEE3EA4D5}"/>
              </a:ext>
            </a:extLst>
          </p:cNvPr>
          <p:cNvSpPr txBox="1"/>
          <p:nvPr/>
        </p:nvSpPr>
        <p:spPr>
          <a:xfrm>
            <a:off x="1707993" y="2340758"/>
            <a:ext cx="187879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Περιορισμός της οικονομικής δραστηριότητας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806;p278">
            <a:extLst>
              <a:ext uri="{FF2B5EF4-FFF2-40B4-BE49-F238E27FC236}">
                <a16:creationId xmlns:a16="http://schemas.microsoft.com/office/drawing/2014/main" id="{4013B770-9413-4D38-9456-E8FFFC395773}"/>
              </a:ext>
            </a:extLst>
          </p:cNvPr>
          <p:cNvSpPr txBox="1"/>
          <p:nvPr/>
        </p:nvSpPr>
        <p:spPr>
          <a:xfrm>
            <a:off x="4212348" y="2215314"/>
            <a:ext cx="1974350" cy="21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Σταδιακή επαναλειτουργία των επιχειρήσεων</a:t>
            </a:r>
          </a:p>
        </p:txBody>
      </p:sp>
      <p:sp>
        <p:nvSpPr>
          <p:cNvPr id="16" name="Google Shape;1807;p278">
            <a:extLst>
              <a:ext uri="{FF2B5EF4-FFF2-40B4-BE49-F238E27FC236}">
                <a16:creationId xmlns:a16="http://schemas.microsoft.com/office/drawing/2014/main" id="{6D672C6B-98E4-4201-B6F6-D53EB6A8CBBD}"/>
              </a:ext>
            </a:extLst>
          </p:cNvPr>
          <p:cNvSpPr txBox="1"/>
          <p:nvPr/>
        </p:nvSpPr>
        <p:spPr>
          <a:xfrm>
            <a:off x="9105613" y="2273021"/>
            <a:ext cx="1907739" cy="17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4: </a:t>
            </a:r>
          </a:p>
          <a:p>
            <a:pPr lvl="0" algn="ctr">
              <a:buClr>
                <a:srgbClr val="000000"/>
              </a:buClr>
              <a:buSzPts val="1800"/>
              <a:defRPr/>
            </a:pPr>
            <a:r>
              <a:rPr lang="el-GR" b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Ανάταξη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της οικονομίας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08;p278">
            <a:extLst>
              <a:ext uri="{FF2B5EF4-FFF2-40B4-BE49-F238E27FC236}">
                <a16:creationId xmlns:a16="http://schemas.microsoft.com/office/drawing/2014/main" id="{1D538801-534F-4C6F-A20C-30B937118B61}"/>
              </a:ext>
            </a:extLst>
          </p:cNvPr>
          <p:cNvSpPr txBox="1"/>
          <p:nvPr/>
        </p:nvSpPr>
        <p:spPr>
          <a:xfrm>
            <a:off x="947905" y="2053648"/>
            <a:ext cx="591730" cy="268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Φάσεις</a:t>
            </a:r>
          </a:p>
        </p:txBody>
      </p:sp>
      <p:sp>
        <p:nvSpPr>
          <p:cNvPr id="22" name="Google Shape;1812;p278">
            <a:extLst>
              <a:ext uri="{FF2B5EF4-FFF2-40B4-BE49-F238E27FC236}">
                <a16:creationId xmlns:a16="http://schemas.microsoft.com/office/drawing/2014/main" id="{16B08540-1996-43EA-9DD7-A4778393E586}"/>
              </a:ext>
            </a:extLst>
          </p:cNvPr>
          <p:cNvSpPr txBox="1"/>
          <p:nvPr/>
        </p:nvSpPr>
        <p:spPr>
          <a:xfrm>
            <a:off x="1414749" y="4716581"/>
            <a:ext cx="209274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Μάρτιος -Απρίλιος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812;p278">
            <a:extLst>
              <a:ext uri="{FF2B5EF4-FFF2-40B4-BE49-F238E27FC236}">
                <a16:creationId xmlns:a16="http://schemas.microsoft.com/office/drawing/2014/main" id="{DB4A1185-3256-4AA8-85F2-2981C9A1BA8F}"/>
              </a:ext>
            </a:extLst>
          </p:cNvPr>
          <p:cNvSpPr txBox="1"/>
          <p:nvPr/>
        </p:nvSpPr>
        <p:spPr>
          <a:xfrm>
            <a:off x="3623963" y="4728247"/>
            <a:ext cx="2233904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Σήμερα </a:t>
            </a:r>
          </a:p>
        </p:txBody>
      </p:sp>
      <p:sp>
        <p:nvSpPr>
          <p:cNvPr id="24" name="Google Shape;1812;p278">
            <a:extLst>
              <a:ext uri="{FF2B5EF4-FFF2-40B4-BE49-F238E27FC236}">
                <a16:creationId xmlns:a16="http://schemas.microsoft.com/office/drawing/2014/main" id="{467847D3-4648-43DF-83AC-9027AE5EE8BB}"/>
              </a:ext>
            </a:extLst>
          </p:cNvPr>
          <p:cNvSpPr txBox="1"/>
          <p:nvPr/>
        </p:nvSpPr>
        <p:spPr>
          <a:xfrm>
            <a:off x="8710059" y="4704914"/>
            <a:ext cx="2119182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Μετέπειτα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812;p278">
            <a:extLst>
              <a:ext uri="{FF2B5EF4-FFF2-40B4-BE49-F238E27FC236}">
                <a16:creationId xmlns:a16="http://schemas.microsoft.com/office/drawing/2014/main" id="{21BAAA92-2A71-45C6-974B-147C77027711}"/>
              </a:ext>
            </a:extLst>
          </p:cNvPr>
          <p:cNvSpPr txBox="1"/>
          <p:nvPr/>
        </p:nvSpPr>
        <p:spPr>
          <a:xfrm>
            <a:off x="5419779" y="4716581"/>
            <a:ext cx="329657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Ιούνιος-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Οκτώβριος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806;p278">
            <a:extLst>
              <a:ext uri="{FF2B5EF4-FFF2-40B4-BE49-F238E27FC236}">
                <a16:creationId xmlns:a16="http://schemas.microsoft.com/office/drawing/2014/main" id="{EF6EC17E-0348-4378-9163-5DEE5CE0E25C}"/>
              </a:ext>
            </a:extLst>
          </p:cNvPr>
          <p:cNvSpPr txBox="1"/>
          <p:nvPr/>
        </p:nvSpPr>
        <p:spPr>
          <a:xfrm>
            <a:off x="6620482" y="2229897"/>
            <a:ext cx="205134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Προοδευτική ανάκαμψη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1909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1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5441905" cy="454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Ενίσχυση προϋπολογισμού του Υπουργείου Υγείας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Αναστολές πληρωμής 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ενοικίων σε επιχειρήσεις, εργαζόμενους και φοιτητές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Αποζημίωση ειδικού σκοπού σε μισθωτούς, επαγγελματίες και επιχειρηματίες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Επίδομα ανεργίας και υποστήριξη των μακροχρόνια ανέργων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Μάρτιος - Απρίλιος</a:t>
            </a:r>
          </a:p>
        </p:txBody>
      </p:sp>
      <p:sp>
        <p:nvSpPr>
          <p:cNvPr id="31" name="Rectangle: Diagonal Corners Snipped 38">
            <a:extLst>
              <a:ext uri="{FF2B5EF4-FFF2-40B4-BE49-F238E27FC236}">
                <a16:creationId xmlns:a16="http://schemas.microsoft.com/office/drawing/2014/main" id="{852BF46F-9B1D-409A-AF27-2E1FFFD48A63}"/>
              </a:ext>
            </a:extLst>
          </p:cNvPr>
          <p:cNvSpPr/>
          <p:nvPr/>
        </p:nvSpPr>
        <p:spPr>
          <a:xfrm>
            <a:off x="6833486" y="1171852"/>
            <a:ext cx="4230819" cy="3140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μέτρα στήριξης της πρώτης φάσης βοήθησαν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16C662-A371-4BCA-835B-4B0958D460A0}"/>
              </a:ext>
            </a:extLst>
          </p:cNvPr>
          <p:cNvGrpSpPr>
            <a:grpSpLocks noChangeAspect="1"/>
          </p:cNvGrpSpPr>
          <p:nvPr/>
        </p:nvGrpSpPr>
        <p:grpSpPr>
          <a:xfrm>
            <a:off x="7341601" y="4020705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id="{EC5D7605-F6A1-4976-AF99-10B1271EB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id="{A0DD557E-8AD9-47DE-AB53-50836DCD6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id="{B958F070-3B39-4D8C-9B36-6725B321C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id="{1EA3EDEB-2C78-48E1-919B-DB5A8A8E1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70140C3-D292-4A10-A440-3C58DDF8EE9C}"/>
              </a:ext>
            </a:extLst>
          </p:cNvPr>
          <p:cNvSpPr/>
          <p:nvPr/>
        </p:nvSpPr>
        <p:spPr>
          <a:xfrm rot="5400000">
            <a:off x="6110085" y="3791116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866CB-6597-4A50-B11A-15547E573932}"/>
              </a:ext>
            </a:extLst>
          </p:cNvPr>
          <p:cNvSpPr/>
          <p:nvPr/>
        </p:nvSpPr>
        <p:spPr>
          <a:xfrm>
            <a:off x="7681448" y="3975651"/>
            <a:ext cx="3645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171450" algn="ctr">
              <a:spcBef>
                <a:spcPts val="6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2 εκατομμύρια </a:t>
            </a:r>
          </a:p>
          <a:p>
            <a:pPr marL="355600" lvl="0" indent="-171450"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πολίτες</a:t>
            </a:r>
            <a:endParaRPr lang="el-GR" sz="2800" dirty="0">
              <a:solidFill>
                <a:prstClr val="black"/>
              </a:solidFill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883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Φάση 2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αναστολής πληρωμής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αποζημίωσης ειδικού σκοπού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κάλυψης ασφαλιστικών εισφορών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μέσω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επιστρεπτέας προκαταβολής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επιδότησης επιτοκίου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ΤΕΠΙΧ ΙΙ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δανείων με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εγγύηση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την Αναπτυξιακή Τράπεζα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/>
              </a:rPr>
              <a:t>παροχής 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μικροπιστώσεων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σε μικρές επιχειρήσεις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92121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Σήμερα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C0316-CD04-46C2-A377-3E1D267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93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3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65825" y="1879128"/>
            <a:ext cx="10848514" cy="3327814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Συνέχιση και διεύρυνση των μέτρων στήριξης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απασχόλησης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Περαιτέρω ενίσχυση της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Λήψη στοχευμένων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μέτρων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Αντιμετώπιση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ιδιωτικού χρέους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71908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Ιούνιος – Οκτώβριος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112F4-2BBA-481B-9399-9BA1D25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49030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Ez_f9Iff7wJ.6830B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iKbe.Ul6fPnzLKHc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12029</TotalTime>
  <Words>2234</Words>
  <Application>Microsoft Office PowerPoint</Application>
  <PresentationFormat>Widescreen</PresentationFormat>
  <Paragraphs>515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Geneva</vt:lpstr>
      <vt:lpstr>Georgia</vt:lpstr>
      <vt:lpstr>Helvetica Neue</vt:lpstr>
      <vt:lpstr>Roboto</vt:lpstr>
      <vt:lpstr>Roboto Regular</vt:lpstr>
      <vt:lpstr>Times New Roman</vt:lpstr>
      <vt:lpstr>Wingdings</vt:lpstr>
      <vt:lpstr>Office Theme</vt:lpstr>
      <vt:lpstr>Simple Light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MariaPetros</cp:lastModifiedBy>
  <cp:revision>1375</cp:revision>
  <cp:lastPrinted>2020-04-28T22:40:46Z</cp:lastPrinted>
  <dcterms:created xsi:type="dcterms:W3CDTF">2019-09-02T08:29:26Z</dcterms:created>
  <dcterms:modified xsi:type="dcterms:W3CDTF">2020-05-20T16:13:52Z</dcterms:modified>
</cp:coreProperties>
</file>