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C30466F-8A0B-4912-9322-30DE5CBF89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DA66E194-701F-4C05-8D94-ED547DAF37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66468BA7-A103-4A36-8424-72CC230E2A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41CA5-E1F4-4C4A-84AC-C4506A66B6F4}" type="datetimeFigureOut">
              <a:rPr lang="el-GR" smtClean="0"/>
              <a:pPr/>
              <a:t>28/5/2021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BF06E4B1-E6B9-4B2F-9D5F-590165504F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DEC4BE9A-B0E6-4310-9432-179CC4373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F8833-5FED-4F17-9E68-925F338477C3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73753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118D1A2-ADAA-4E31-9864-3992C55FD3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4C71A3DC-0C4F-4966-9B64-EF6AEFACAE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40F45067-5EE1-444F-A7D2-7668B582C6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41CA5-E1F4-4C4A-84AC-C4506A66B6F4}" type="datetimeFigureOut">
              <a:rPr lang="el-GR" smtClean="0"/>
              <a:pPr/>
              <a:t>28/5/2021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0826756D-2B61-417A-8447-C773C23D2C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DE78331E-4FD7-4E5E-B22C-EBCB890D0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F8833-5FED-4F17-9E68-925F338477C3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54004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CB4985C9-E0EF-4BA9-A060-7E563A3826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0750F62A-1C41-49CF-A0E2-EC8B31079D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B5834B11-27E9-4C51-BD2B-C2B6E01CBC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41CA5-E1F4-4C4A-84AC-C4506A66B6F4}" type="datetimeFigureOut">
              <a:rPr lang="el-GR" smtClean="0"/>
              <a:pPr/>
              <a:t>28/5/2021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87222B10-A819-45A7-9EFF-23D9AA0C6D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D4263BFE-FF72-4937-8F4A-A90D718146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F8833-5FED-4F17-9E68-925F338477C3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80103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D2B28CA-4CAD-46EC-9DC0-C478264EA5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07B1557-9883-449B-B9A2-6198291CD1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383FCA09-27C2-4AAA-860D-3B59BB0B31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41CA5-E1F4-4C4A-84AC-C4506A66B6F4}" type="datetimeFigureOut">
              <a:rPr lang="el-GR" smtClean="0"/>
              <a:pPr/>
              <a:t>28/5/2021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74AC70C5-DABF-4B59-9E39-1D2881EAD2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AE4E592D-B03B-4A0E-9CF2-9F83B44136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F8833-5FED-4F17-9E68-925F338477C3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02666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9910651-3622-4545-8C91-9CF3CD9B6B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FA72600B-1464-4A7C-ADFF-5847929EE1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FCCCB6D5-06B5-4A5E-BFF6-F163AE9985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41CA5-E1F4-4C4A-84AC-C4506A66B6F4}" type="datetimeFigureOut">
              <a:rPr lang="el-GR" smtClean="0"/>
              <a:pPr/>
              <a:t>28/5/2021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30A37C92-E478-42D5-A9A2-BFE07F5D6A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FFE3F6A9-B052-4450-96A1-353946EABC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F8833-5FED-4F17-9E68-925F338477C3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22996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B1F4866-A0E3-4ADF-9C78-F6BC16A706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0CBCC62-2A29-407F-AB79-C9751EBBEC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E93C1FC6-4536-4643-853E-C8714C6160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599C8238-3B60-449D-BF30-29875851DE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41CA5-E1F4-4C4A-84AC-C4506A66B6F4}" type="datetimeFigureOut">
              <a:rPr lang="el-GR" smtClean="0"/>
              <a:pPr/>
              <a:t>28/5/2021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9769CDA5-69F4-4C1B-B2A3-F5B24610B2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69380F5D-6DA1-4616-AB0D-9693FCD909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F8833-5FED-4F17-9E68-925F338477C3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06023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7E2BFC9-B16D-493C-9EBA-A6670446FD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3BA6BE90-AC8D-4C2A-A115-338492903E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E3890AD6-F94B-4A2A-BAE8-25863990E2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7E5D9309-C391-4885-AE9E-9530CB05FC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169E3941-FA6F-47E8-A10A-3F5966AAAF2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1FB485FA-CB84-40BB-9FF2-98EDBB3774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41CA5-E1F4-4C4A-84AC-C4506A66B6F4}" type="datetimeFigureOut">
              <a:rPr lang="el-GR" smtClean="0"/>
              <a:pPr/>
              <a:t>28/5/2021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45E77780-D7D6-4210-B104-CF8748F12D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3D4511FC-FACF-4900-823A-860194D6CB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F8833-5FED-4F17-9E68-925F338477C3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61342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161B325-337A-47E7-833D-9A04883399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32EA826E-2A39-4FC7-BD06-5D5BCA6119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41CA5-E1F4-4C4A-84AC-C4506A66B6F4}" type="datetimeFigureOut">
              <a:rPr lang="el-GR" smtClean="0"/>
              <a:pPr/>
              <a:t>28/5/2021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C539B88B-6804-48B1-A851-058250A2A8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1AF2730E-74CC-49A2-84E7-7D32CD9579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F8833-5FED-4F17-9E68-925F338477C3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91961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38D13D8A-EE31-4541-95B2-35CC1DC7E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41CA5-E1F4-4C4A-84AC-C4506A66B6F4}" type="datetimeFigureOut">
              <a:rPr lang="el-GR" smtClean="0"/>
              <a:pPr/>
              <a:t>28/5/2021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B61373C7-0322-4A96-B2F0-309E4EA57D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3FA5880F-912D-4D0D-A4D7-BA09126B73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F8833-5FED-4F17-9E68-925F338477C3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84933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B18130E-EDDB-4C6E-BAFC-3BD5C3FB5A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E3974B8-AC13-417B-84C9-333B6E1736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38952266-B5D0-4375-848B-51ED136E71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88DF1EC7-D177-4F45-BD58-AC3AA546A8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41CA5-E1F4-4C4A-84AC-C4506A66B6F4}" type="datetimeFigureOut">
              <a:rPr lang="el-GR" smtClean="0"/>
              <a:pPr/>
              <a:t>28/5/2021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7A3031A0-FC70-4F66-9778-67D109CD99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DEC97F6F-D596-4B8A-BCB3-EF78C77669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F8833-5FED-4F17-9E68-925F338477C3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90468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F613C9A-5D1C-4281-B4DB-37585DAD74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684245FA-DD20-4FA0-A844-0DAE1C15069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32CC5747-D0DE-4CF2-9CEE-DE906EF61D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CD4C93D9-E2A4-40E3-82BA-2D4699117A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41CA5-E1F4-4C4A-84AC-C4506A66B6F4}" type="datetimeFigureOut">
              <a:rPr lang="el-GR" smtClean="0"/>
              <a:pPr/>
              <a:t>28/5/2021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0774F67B-47A9-459C-832C-03933B6E9F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60E36FFE-FF70-4210-BAC5-9ABBFDFA11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F8833-5FED-4F17-9E68-925F338477C3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96007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3D7A5D78-A70C-4086-8B43-0AC3DD8B95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9399BEF1-7EF8-49AD-8D2F-71E18F836C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0B092376-2136-4C4A-81EA-557AB0A73D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F41CA5-E1F4-4C4A-84AC-C4506A66B6F4}" type="datetimeFigureOut">
              <a:rPr lang="el-GR" smtClean="0"/>
              <a:pPr/>
              <a:t>28/5/2021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3B630D0B-7E35-4DC3-8559-1558112932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B42E84EE-FDB8-4EB0-976F-5B0D98D5C0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4F8833-5FED-4F17-9E68-925F338477C3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34195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C6D6C1F-671B-4A5F-8BB0-DADB6C996C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36191" y="1543600"/>
            <a:ext cx="6358783" cy="1092644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ndara" panose="020E0502030303020204" pitchFamily="34" charset="0"/>
              </a:rPr>
              <a:t>Wednesday</a:t>
            </a:r>
            <a:r>
              <a:rPr lang="el-GR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ndara" panose="020E0502030303020204" pitchFamily="34" charset="0"/>
              </a:rPr>
              <a:t> 2</a:t>
            </a:r>
            <a:r>
              <a:rPr lang="en-US" sz="1400" b="1" baseline="30000" dirty="0">
                <a:solidFill>
                  <a:schemeClr val="tx1">
                    <a:lumMod val="65000"/>
                    <a:lumOff val="35000"/>
                  </a:schemeClr>
                </a:solidFill>
                <a:latin typeface="Candara" panose="020E0502030303020204" pitchFamily="34" charset="0"/>
              </a:rPr>
              <a:t>nd</a:t>
            </a:r>
            <a:r>
              <a:rPr 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ndara" panose="020E0502030303020204" pitchFamily="34" charset="0"/>
              </a:rPr>
              <a:t> June </a:t>
            </a:r>
            <a:r>
              <a:rPr lang="el-GR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ndara" panose="020E0502030303020204" pitchFamily="34" charset="0"/>
              </a:rPr>
              <a:t>2021</a:t>
            </a:r>
            <a:endParaRPr lang="en-US" sz="1400" b="1" dirty="0">
              <a:solidFill>
                <a:schemeClr val="tx1">
                  <a:lumMod val="65000"/>
                  <a:lumOff val="35000"/>
                </a:schemeClr>
              </a:solidFill>
              <a:latin typeface="Candara" panose="020E0502030303020204" pitchFamily="34" charset="0"/>
            </a:endParaRPr>
          </a:p>
          <a:p>
            <a:pPr marL="0" indent="0" algn="ctr">
              <a:buNone/>
            </a:pPr>
            <a:r>
              <a:rPr lang="el-GR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ndara" panose="020E0502030303020204" pitchFamily="34" charset="0"/>
              </a:rPr>
              <a:t>11</a:t>
            </a:r>
            <a:r>
              <a:rPr 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ndara" panose="020E0502030303020204" pitchFamily="34" charset="0"/>
              </a:rPr>
              <a:t>:</a:t>
            </a:r>
            <a:r>
              <a:rPr lang="el-GR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ndara" panose="020E0502030303020204" pitchFamily="34" charset="0"/>
              </a:rPr>
              <a:t>00 – 13</a:t>
            </a:r>
            <a:r>
              <a:rPr 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ndara" panose="020E0502030303020204" pitchFamily="34" charset="0"/>
              </a:rPr>
              <a:t>:30</a:t>
            </a:r>
            <a:r>
              <a:rPr lang="el-GR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ndara" panose="020E0502030303020204" pitchFamily="34" charset="0"/>
              </a:rPr>
              <a:t> (</a:t>
            </a:r>
            <a:r>
              <a:rPr 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ndara" panose="020E0502030303020204" pitchFamily="34" charset="0"/>
              </a:rPr>
              <a:t>EEST)</a:t>
            </a:r>
            <a:endParaRPr lang="el-GR" sz="1400" b="1" dirty="0">
              <a:solidFill>
                <a:schemeClr val="tx1">
                  <a:lumMod val="65000"/>
                  <a:lumOff val="35000"/>
                </a:schemeClr>
              </a:solidFill>
              <a:latin typeface="Candara" panose="020E0502030303020204" pitchFamily="34" charset="0"/>
            </a:endParaRPr>
          </a:p>
        </p:txBody>
      </p:sp>
      <p:sp>
        <p:nvSpPr>
          <p:cNvPr id="5" name="Θέση περιεχομένου 2">
            <a:extLst>
              <a:ext uri="{FF2B5EF4-FFF2-40B4-BE49-F238E27FC236}">
                <a16:creationId xmlns:a16="http://schemas.microsoft.com/office/drawing/2014/main" id="{CD1F77B3-5FAB-4299-BBDE-EA70D57E9637}"/>
              </a:ext>
            </a:extLst>
          </p:cNvPr>
          <p:cNvSpPr txBox="1">
            <a:spLocks/>
          </p:cNvSpPr>
          <p:nvPr/>
        </p:nvSpPr>
        <p:spPr>
          <a:xfrm>
            <a:off x="5897739" y="1119654"/>
            <a:ext cx="6358783" cy="10926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en-US" sz="2000" b="1" dirty="0">
                <a:solidFill>
                  <a:srgbClr val="92D050"/>
                </a:solidFill>
                <a:latin typeface="Candara" panose="020E0502030303020204" pitchFamily="34" charset="0"/>
              </a:rPr>
              <a:t>Recycling</a:t>
            </a:r>
            <a:r>
              <a:rPr lang="el-GR" sz="2000" b="1" dirty="0">
                <a:solidFill>
                  <a:srgbClr val="92D050"/>
                </a:solidFill>
                <a:latin typeface="Candara" panose="020E0502030303020204" pitchFamily="34" charset="0"/>
              </a:rPr>
              <a:t> </a:t>
            </a:r>
            <a:r>
              <a:rPr lang="en-US" sz="2000" b="1" dirty="0">
                <a:solidFill>
                  <a:srgbClr val="92D050"/>
                </a:solidFill>
                <a:latin typeface="Candara" panose="020E0502030303020204" pitchFamily="34" charset="0"/>
              </a:rPr>
              <a:t>in the Circular Economy:</a:t>
            </a:r>
          </a:p>
          <a:p>
            <a:pPr marL="0" indent="0" algn="ctr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en-US" sz="2000" b="1" dirty="0">
                <a:solidFill>
                  <a:srgbClr val="92D050"/>
                </a:solidFill>
                <a:latin typeface="Candara" panose="020E0502030303020204" pitchFamily="34" charset="0"/>
              </a:rPr>
              <a:t>Challenges and Opportunities</a:t>
            </a:r>
            <a:endParaRPr lang="el-GR" sz="2000" b="1" dirty="0">
              <a:solidFill>
                <a:schemeClr val="tx1">
                  <a:lumMod val="65000"/>
                  <a:lumOff val="35000"/>
                </a:schemeClr>
              </a:solidFill>
              <a:latin typeface="Candara" panose="020E0502030303020204" pitchFamily="34" charset="0"/>
            </a:endParaRPr>
          </a:p>
        </p:txBody>
      </p:sp>
      <p:pic>
        <p:nvPicPr>
          <p:cNvPr id="7" name="Εικόνα 6">
            <a:extLst>
              <a:ext uri="{FF2B5EF4-FFF2-40B4-BE49-F238E27FC236}">
                <a16:creationId xmlns:a16="http://schemas.microsoft.com/office/drawing/2014/main" id="{1A030B29-3784-482B-8DF4-4E579EB9C6E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7925" y="80662"/>
            <a:ext cx="800552" cy="847966"/>
          </a:xfrm>
          <a:prstGeom prst="rect">
            <a:avLst/>
          </a:prstGeom>
        </p:spPr>
      </p:pic>
      <p:pic>
        <p:nvPicPr>
          <p:cNvPr id="8" name="Picture 7" descr="unnamed.jpg"/>
          <p:cNvPicPr>
            <a:picLocks noChangeAspect="1"/>
          </p:cNvPicPr>
          <p:nvPr/>
        </p:nvPicPr>
        <p:blipFill>
          <a:blip r:embed="rId3" cstate="print"/>
          <a:srcRect l="42520" r="991"/>
          <a:stretch>
            <a:fillRect/>
          </a:stretch>
        </p:blipFill>
        <p:spPr>
          <a:xfrm>
            <a:off x="0" y="0"/>
            <a:ext cx="5822577" cy="6858000"/>
          </a:xfrm>
          <a:prstGeom prst="rect">
            <a:avLst/>
          </a:prstGeom>
        </p:spPr>
      </p:pic>
      <p:sp>
        <p:nvSpPr>
          <p:cNvPr id="10" name="Θέση περιεχομένου 2">
            <a:extLst>
              <a:ext uri="{FF2B5EF4-FFF2-40B4-BE49-F238E27FC236}">
                <a16:creationId xmlns:a16="http://schemas.microsoft.com/office/drawing/2014/main" id="{2B799F4C-0BAA-4AC2-9FC4-22CAB785D9E2}"/>
              </a:ext>
            </a:extLst>
          </p:cNvPr>
          <p:cNvSpPr txBox="1">
            <a:spLocks/>
          </p:cNvSpPr>
          <p:nvPr/>
        </p:nvSpPr>
        <p:spPr>
          <a:xfrm>
            <a:off x="5966695" y="2755791"/>
            <a:ext cx="6345168" cy="13255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400" b="1" dirty="0">
                <a:solidFill>
                  <a:schemeClr val="accent5">
                    <a:lumMod val="50000"/>
                  </a:schemeClr>
                </a:solidFill>
                <a:latin typeface="Candara" panose="020E0502030303020204" pitchFamily="34" charset="0"/>
                <a:ea typeface="+mj-ea"/>
                <a:cs typeface="+mj-cs"/>
              </a:rPr>
              <a:t>AGENDA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l-GR" sz="1600" b="1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j-ea"/>
              <a:cs typeface="+mj-cs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273453D-2E1E-4E6A-AD4D-9327CB9FB85B}"/>
              </a:ext>
            </a:extLst>
          </p:cNvPr>
          <p:cNvSpPr txBox="1"/>
          <p:nvPr/>
        </p:nvSpPr>
        <p:spPr>
          <a:xfrm>
            <a:off x="5966695" y="3036944"/>
            <a:ext cx="6085360" cy="38164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ndara" panose="020E0502030303020204" pitchFamily="34" charset="0"/>
              </a:rPr>
              <a:t>11:00 – 11:40 | Introduction and Official Greetings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ndara" panose="020E0502030303020204" pitchFamily="34" charset="0"/>
              </a:rPr>
              <a:t>Association of Hellenic Plastics Industries: </a:t>
            </a:r>
            <a:r>
              <a:rPr lang="en-US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ndara" panose="020E0502030303020204" pitchFamily="34" charset="0"/>
              </a:rPr>
              <a:t>Vassileios</a:t>
            </a: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Candara" panose="020E0502030303020204" pitchFamily="34" charset="0"/>
              </a:rPr>
              <a:t> Gounaris, Chairman of the Board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ndara" panose="020E0502030303020204" pitchFamily="34" charset="0"/>
              </a:rPr>
              <a:t>Ministry of Development &amp; Investments: </a:t>
            </a: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Candara" panose="020E0502030303020204" pitchFamily="34" charset="0"/>
              </a:rPr>
              <a:t>Adonis Georgiadis, Minister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ndara" panose="020E0502030303020204" pitchFamily="34" charset="0"/>
              </a:rPr>
              <a:t>Ministry of Environment and Energy: </a:t>
            </a: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Candara" panose="020E0502030303020204" pitchFamily="34" charset="0"/>
              </a:rPr>
              <a:t>Prof. Dr. Konstantinos </a:t>
            </a:r>
            <a:r>
              <a:rPr lang="en-US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ndara" panose="020E0502030303020204" pitchFamily="34" charset="0"/>
              </a:rPr>
              <a:t>Aravossis</a:t>
            </a: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Candara" panose="020E0502030303020204" pitchFamily="34" charset="0"/>
              </a:rPr>
              <a:t>, Secretary General of Natural Environment &amp; Waters</a:t>
            </a:r>
            <a:endParaRPr lang="en-US" sz="1000" dirty="0">
              <a:solidFill>
                <a:schemeClr val="accent6">
                  <a:lumMod val="75000"/>
                </a:schemeClr>
              </a:solidFill>
              <a:latin typeface="Candara" panose="020E0502030303020204" pitchFamily="34" charset="0"/>
            </a:endParaRPr>
          </a:p>
          <a:p>
            <a:pPr>
              <a:spcBef>
                <a:spcPts val="600"/>
              </a:spcBef>
            </a:pPr>
            <a:r>
              <a:rPr 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ndara" panose="020E0502030303020204" pitchFamily="34" charset="0"/>
              </a:rPr>
              <a:t>11:45 – 13:</a:t>
            </a:r>
            <a:r>
              <a:rPr lang="el-GR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ndara" panose="020E0502030303020204" pitchFamily="34" charset="0"/>
              </a:rPr>
              <a:t>30</a:t>
            </a:r>
            <a:r>
              <a:rPr 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ndara" panose="020E0502030303020204" pitchFamily="34" charset="0"/>
              </a:rPr>
              <a:t> | Presentations </a:t>
            </a:r>
          </a:p>
          <a:p>
            <a:pPr>
              <a:spcBef>
                <a:spcPts val="600"/>
              </a:spcBef>
            </a:pPr>
            <a:r>
              <a:rPr lang="en-US" sz="1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ndara" panose="020E0502030303020204" pitchFamily="34" charset="0"/>
              </a:rPr>
              <a:t>11:45 – 12:00 / Recycling in Greece: </a:t>
            </a:r>
            <a:r>
              <a:rPr lang="en-US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ndara" panose="020E0502030303020204" pitchFamily="34" charset="0"/>
              </a:rPr>
              <a:t>Manolis</a:t>
            </a: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Candara" panose="020E0502030303020204" pitchFamily="34" charset="0"/>
              </a:rPr>
              <a:t> </a:t>
            </a:r>
            <a:r>
              <a:rPr lang="en-US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ndara" panose="020E0502030303020204" pitchFamily="34" charset="0"/>
              </a:rPr>
              <a:t>Grafakos</a:t>
            </a: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Candara" panose="020E0502030303020204" pitchFamily="34" charset="0"/>
              </a:rPr>
              <a:t>, Waste Management Coordinator, </a:t>
            </a:r>
          </a:p>
          <a:p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Candara" panose="020E0502030303020204" pitchFamily="34" charset="0"/>
              </a:rPr>
              <a:t>Ministry of Environment &amp; Energy </a:t>
            </a:r>
          </a:p>
          <a:p>
            <a:r>
              <a:rPr lang="en-US" sz="1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ndara" panose="020E0502030303020204" pitchFamily="34" charset="0"/>
              </a:rPr>
              <a:t>12:00 – 12:15 / Recycling in Europe: </a:t>
            </a: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Candara" panose="020E0502030303020204" pitchFamily="34" charset="0"/>
              </a:rPr>
              <a:t>Ton </a:t>
            </a:r>
            <a:r>
              <a:rPr lang="en-US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ndara" panose="020E0502030303020204" pitchFamily="34" charset="0"/>
              </a:rPr>
              <a:t>Emans</a:t>
            </a: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Candara" panose="020E0502030303020204" pitchFamily="34" charset="0"/>
              </a:rPr>
              <a:t>, President of Plastics Recyclers Europe (PRE)</a:t>
            </a:r>
          </a:p>
          <a:p>
            <a:r>
              <a:rPr lang="en-US" sz="1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ndara" panose="020E0502030303020204" pitchFamily="34" charset="0"/>
              </a:rPr>
              <a:t>12:15 – 12:30 / Challenges &amp; Opportunities for plastics converters in Europe: </a:t>
            </a: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Candara" panose="020E0502030303020204" pitchFamily="34" charset="0"/>
              </a:rPr>
              <a:t>Alexandre </a:t>
            </a:r>
            <a:r>
              <a:rPr lang="en-US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ndara" panose="020E0502030303020204" pitchFamily="34" charset="0"/>
              </a:rPr>
              <a:t>Dangis</a:t>
            </a: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Candara" panose="020E0502030303020204" pitchFamily="34" charset="0"/>
              </a:rPr>
              <a:t>, Managing Director, European Plastics Converters (</a:t>
            </a:r>
            <a:r>
              <a:rPr lang="en-US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ndara" panose="020E0502030303020204" pitchFamily="34" charset="0"/>
              </a:rPr>
              <a:t>EuPC</a:t>
            </a: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Candara" panose="020E0502030303020204" pitchFamily="34" charset="0"/>
              </a:rPr>
              <a:t>) </a:t>
            </a:r>
          </a:p>
          <a:p>
            <a:r>
              <a:rPr lang="en-US" sz="1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ndara" panose="020E0502030303020204" pitchFamily="34" charset="0"/>
              </a:rPr>
              <a:t>12:30 – 12:45 / Circular Economy: A Challenge for plastics: </a:t>
            </a: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Candara" panose="020E0502030303020204" pitchFamily="34" charset="0"/>
              </a:rPr>
              <a:t>Giuseppe Riva, </a:t>
            </a:r>
          </a:p>
          <a:p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Candara" panose="020E0502030303020204" pitchFamily="34" charset="0"/>
              </a:rPr>
              <a:t>Regional Director – Mediterranean Region of </a:t>
            </a:r>
            <a:r>
              <a:rPr lang="en-US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ndara" panose="020E0502030303020204" pitchFamily="34" charset="0"/>
              </a:rPr>
              <a:t>PlasticsEurope</a:t>
            </a:r>
            <a:endParaRPr lang="en-US" sz="1000" dirty="0">
              <a:solidFill>
                <a:schemeClr val="tx1">
                  <a:lumMod val="65000"/>
                  <a:lumOff val="35000"/>
                </a:schemeClr>
              </a:solidFill>
              <a:latin typeface="Candara" panose="020E0502030303020204" pitchFamily="34" charset="0"/>
            </a:endParaRPr>
          </a:p>
          <a:p>
            <a:r>
              <a:rPr lang="en-US" sz="1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ndara" panose="020E0502030303020204" pitchFamily="34" charset="0"/>
              </a:rPr>
              <a:t>12:45 – 13:00 / European recyclers’ needs and opportunities for circularity: </a:t>
            </a: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Candara" panose="020E0502030303020204" pitchFamily="34" charset="0"/>
              </a:rPr>
              <a:t>Dr. Alejandro </a:t>
            </a:r>
            <a:r>
              <a:rPr lang="en-US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ndara" panose="020E0502030303020204" pitchFamily="34" charset="0"/>
              </a:rPr>
              <a:t>Navazas</a:t>
            </a: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Candara" panose="020E0502030303020204" pitchFamily="34" charset="0"/>
              </a:rPr>
              <a:t>, Scientific Officer, European Recycling Industries’ Confederation (</a:t>
            </a:r>
            <a:r>
              <a:rPr lang="en-US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ndara" panose="020E0502030303020204" pitchFamily="34" charset="0"/>
              </a:rPr>
              <a:t>EuRIC</a:t>
            </a: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Candara" panose="020E0502030303020204" pitchFamily="34" charset="0"/>
              </a:rPr>
              <a:t>)</a:t>
            </a:r>
          </a:p>
          <a:p>
            <a:r>
              <a:rPr lang="en-US" sz="1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ndara" panose="020E0502030303020204" pitchFamily="34" charset="0"/>
              </a:rPr>
              <a:t>13:00 – 13:15 / </a:t>
            </a:r>
            <a:r>
              <a:rPr lang="en-US" sz="10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ndara" panose="020E0502030303020204" pitchFamily="34" charset="0"/>
              </a:rPr>
              <a:t>PolyCert</a:t>
            </a:r>
            <a:r>
              <a:rPr lang="en-US" sz="1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ndara" panose="020E0502030303020204" pitchFamily="34" charset="0"/>
              </a:rPr>
              <a:t> Certification – Harmonization of existing certification systems for plastics converters: </a:t>
            </a: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Candara" panose="020E0502030303020204" pitchFamily="34" charset="0"/>
              </a:rPr>
              <a:t>Martin </a:t>
            </a:r>
            <a:r>
              <a:rPr lang="en-US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ndara" panose="020E0502030303020204" pitchFamily="34" charset="0"/>
              </a:rPr>
              <a:t>Policar</a:t>
            </a: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Candara" panose="020E0502030303020204" pitchFamily="34" charset="0"/>
              </a:rPr>
              <a:t>, Advocacy &amp; Regulatory Manager, European Plastics Converters (</a:t>
            </a:r>
            <a:r>
              <a:rPr lang="en-US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ndara" panose="020E0502030303020204" pitchFamily="34" charset="0"/>
              </a:rPr>
              <a:t>EuPC</a:t>
            </a: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Candara" panose="020E0502030303020204" pitchFamily="34" charset="0"/>
              </a:rPr>
              <a:t>)</a:t>
            </a:r>
          </a:p>
          <a:p>
            <a:r>
              <a:rPr lang="en-US" sz="1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ndara" panose="020E0502030303020204" pitchFamily="34" charset="0"/>
              </a:rPr>
              <a:t>13:15 – 13:30 / Chemical Recycling and the Mass Balance approach: </a:t>
            </a: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Candara" panose="020E0502030303020204" pitchFamily="34" charset="0"/>
              </a:rPr>
              <a:t>Dr. Klaus </a:t>
            </a:r>
            <a:r>
              <a:rPr lang="en-US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ndara" panose="020E0502030303020204" pitchFamily="34" charset="0"/>
              </a:rPr>
              <a:t>Wittstock</a:t>
            </a: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Candara" panose="020E0502030303020204" pitchFamily="34" charset="0"/>
              </a:rPr>
              <a:t>, Head of Industry Affairs, BASF </a:t>
            </a:r>
          </a:p>
          <a:p>
            <a:pPr>
              <a:spcBef>
                <a:spcPts val="600"/>
              </a:spcBef>
            </a:pPr>
            <a:r>
              <a:rPr 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ndara" panose="020E0502030303020204" pitchFamily="34" charset="0"/>
              </a:rPr>
              <a:t>13:30 / Closing Remarks:  </a:t>
            </a: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Candara" panose="020E0502030303020204" pitchFamily="34" charset="0"/>
              </a:rPr>
              <a:t>Dr. Ilias Mamalis, Executive Director, Association of Hellenic Plastics Industries</a:t>
            </a:r>
          </a:p>
          <a:p>
            <a:endParaRPr lang="en-US" sz="800" b="1" i="1" dirty="0">
              <a:solidFill>
                <a:schemeClr val="accent6">
                  <a:lumMod val="75000"/>
                </a:schemeClr>
              </a:solidFill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1177286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267</Words>
  <Application>Microsoft Office PowerPoint</Application>
  <PresentationFormat>Ευρεία οθόνη</PresentationFormat>
  <Paragraphs>21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Candara</vt:lpstr>
      <vt:lpstr>Century Gothic</vt:lpstr>
      <vt:lpstr>Θέμα του Office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Save the Date</dc:title>
  <dc:creator>Emily Adrakta</dc:creator>
  <cp:lastModifiedBy>Emily Adrakta</cp:lastModifiedBy>
  <cp:revision>29</cp:revision>
  <dcterms:created xsi:type="dcterms:W3CDTF">2021-05-06T14:56:24Z</dcterms:created>
  <dcterms:modified xsi:type="dcterms:W3CDTF">2021-05-28T15:56:01Z</dcterms:modified>
</cp:coreProperties>
</file>