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82" r:id="rId15"/>
    <p:sldId id="278" r:id="rId16"/>
    <p:sldId id="280" r:id="rId17"/>
    <p:sldId id="279" r:id="rId18"/>
    <p:sldId id="284" r:id="rId19"/>
    <p:sldId id="283" r:id="rId20"/>
    <p:sldId id="271" r:id="rId21"/>
    <p:sldId id="272" r:id="rId22"/>
    <p:sldId id="273" r:id="rId23"/>
    <p:sldId id="274" r:id="rId24"/>
    <p:sldId id="276" r:id="rId25"/>
    <p:sldId id="277" r:id="rId26"/>
    <p:sldId id="285" r:id="rId27"/>
    <p:sldId id="281" r:id="rId28"/>
    <p:sldId id="259" r:id="rId29"/>
  </p:sldIdLst>
  <p:sldSz cx="12192000" cy="6858000"/>
  <p:notesSz cx="6669088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624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35E45-8568-4BE4-9ABC-7599DDEE063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908AC-5EB9-4C15-B6DA-58E9508B0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44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819FA-3E9F-469F-9571-DCC14678804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FD8BC-9185-4CCB-A60D-E45DB654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7B48C-7E83-4D91-9724-82A1A8AFB1A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48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94DF890-D0ED-559F-C4D2-34379DDAA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293054C-28B0-2FD7-DDF8-FC6FFC05A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5422691-DC92-A7FB-9365-6DCB00EC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763F5AD-7DB2-8EF2-31B4-CEBE9527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C9C87BB-44D5-8062-93F6-DE0BDDBB9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97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4DB12BA-C571-AF16-71BC-B8E6506B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9FE8B7E3-5530-8A86-447C-D84DDF17C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5168490-CAA6-56A5-C16F-69E6F229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764E4E0-34C2-75DF-D63D-11129737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26A0B35-04C9-56C1-10F4-86500C9F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94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C9CAD473-0F60-873F-DDB0-A33FBB403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2998F023-2B14-F191-9F97-C8530E66A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2B4FC8C-E0C5-830E-3ABD-BF377F0B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1BD51E3-7536-C10B-C636-08ED6840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23095EC-F931-0C97-AEB5-8EE5329B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25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287A88C-71DA-C713-B262-AF848D42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0E8A0E4-47C6-C5B2-0A49-678260612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B2D0B13-2AC6-B850-A4D0-3FDEC7FEA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F47F3AA-9821-E5CA-EDF6-5DD3ABC6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B17AD43-365B-4053-AF16-73EF4030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8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390FD42-7A5B-D6DF-4645-E22C715A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23C13B1-4638-C234-800B-BD42C9C1E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742DB7F-47DD-8E32-656B-7239E47F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D8AFB00-85F6-F242-3CBB-7C0D852F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EAAD724-6F75-17F2-6E10-4D9B20DD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502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E9A3EF7-AF2F-4EFC-8CCB-33958805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FFE63E5-1A13-1625-1850-C3B8DB71B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8076E74B-4C66-1090-3D43-873E7A484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02B9678-F9D3-002C-6EA8-B6424830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2A0D7C97-A161-4783-5579-C9C140AB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AA040FC-E72B-C0A4-6C42-E5B38C49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74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022D2D0-5053-85DF-C9E1-3F6EDA25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B8775C3-CD87-5E72-4891-D8CDDDD8E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5EF9ADA8-5518-B2D4-9652-748C6BFAB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7AD596B0-037A-AF28-5F2A-CC67F1CE2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519F607F-34EA-C85B-B64B-BC691AD74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FB390283-3701-11CE-56B5-34C3908D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66C375CA-3D5D-FB9B-B9DE-32395060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69CA79B4-1D11-39AD-2D07-A3D6715E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50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FB27881-7C32-6606-C98C-348DF540D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5364242B-620D-CFB6-3DEC-2F1451E0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3BD50A65-D97D-39CB-9CF1-0286D70F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2270F1F6-DBA5-9C4F-DCF9-831FC8F4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848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7807D225-E869-6F35-AF9A-DDD52EC6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A948E6F4-F155-1062-F756-54C9CC62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D663179C-6D12-3F17-A815-03789F8B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885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B73A654-6875-9A64-0A93-E6D6F82C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5C581D8-D16E-1BC4-4089-6F66CEE95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B735D13F-BF50-BEEE-0181-19ACEA14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0EE6D36-F9DF-7614-8694-36E6DB16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87783B7-D773-AFEE-2C83-FC9874CA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78EC5E20-A1E4-3C88-4D2A-2401E76C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97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E57E62E-2D51-595D-E97A-94D2D735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93B2FF8A-DBC0-876D-7F4C-82F3B5A38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179B2699-2910-97BB-F014-ECF7FDEB6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5F9F6953-B9C7-920C-53E7-B3E4388D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5994EC1-279D-9ECF-5508-398B307B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91D6A1D-6D6F-36C3-F974-82E13626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67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2A7E785D-891B-B6FA-0840-51FECB47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D9ED5DD-F83B-D6AF-00CA-1B07F0CAD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1A18639-FCAE-0E40-82F9-73E7EC63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84E1-2D24-4A87-8878-7D6FE4EF2316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6E1BB9C-111F-4386-1EC3-1544095B7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A453A0D-58A1-8DC7-40A1-84A77B0F8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771F-0FE0-4102-9765-0A21294505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48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xmlns="" id="{EC888D96-EC9C-B6DD-FEC7-6A1402687B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4714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0" y="111109"/>
            <a:ext cx="871270" cy="86921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11216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Β. Αγροτική Παραγωγή &amp; Πράσινη Μετάβαση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Ενέργεια</a:t>
            </a:r>
          </a:p>
        </p:txBody>
      </p:sp>
      <p:sp>
        <p:nvSpPr>
          <p:cNvPr id="12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14929" y="2058211"/>
            <a:ext cx="11562142" cy="5693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Ανάπτυξη δικτύων φυσικού αερίου μέσης και χαμηλής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πίεσης Λαμίας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, Χαλκίδας, Λιβαδειάς, Θήβας, Δελφών και Καρπενησίου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Narrow"/>
              </a:rPr>
              <a:t>| 40,4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Narrow"/>
              </a:rPr>
              <a:t>εκατ.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Narrow"/>
              </a:rPr>
              <a:t>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 smtClean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Narrow"/>
              </a:rPr>
              <a:t>Έργα ΔΕΔΔΗΕ, επέκταση δικτύων  | 49 εκατ. €</a:t>
            </a: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Στρατηγικές επενδύσεις στον τομέα της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ενέργειας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Μονάδα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επεξεργασίας απορριμμάτων (ΜΕΑ) και Χώρος Υγειονομικής Ταφής Υπολειμμάτων (ΧΥΤΥ) Λαμίας | 50 εκατ. 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 Narrow"/>
            </a:endParaRPr>
          </a:p>
        </p:txBody>
      </p:sp>
      <p:sp>
        <p:nvSpPr>
          <p:cNvPr id="7" name="Google Shape;343;p20"/>
          <p:cNvSpPr/>
          <p:nvPr/>
        </p:nvSpPr>
        <p:spPr>
          <a:xfrm>
            <a:off x="0" y="4806371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Διαχείριση απορριμμάτων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735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069862" y="218003"/>
            <a:ext cx="104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6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Β. Αγροτική Παραγωγή &amp; Πράσινη Μετάβαση</a:t>
            </a:r>
            <a:endParaRPr lang="el-GR" sz="3400" b="1" dirty="0">
              <a:solidFill>
                <a:schemeClr val="bg1"/>
              </a:solidFill>
              <a:ea typeface="Arial Narrow"/>
              <a:cs typeface="Arial Narrow"/>
              <a:sym typeface="Arial Narrow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Ελαιώνας Άμφισσας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14929" y="1829025"/>
            <a:ext cx="11562142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Ολιστικό σχέδιο για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την αποκατάσταση, αειφόρο ανάπτυξη και προστασία από την κλιματική αλλαγή του παραδοσιακού Ελαιώνα </a:t>
            </a:r>
            <a:endParaRPr lang="el-GR" sz="15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Φύτευση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νέων δενδρυλλίων μέσω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δωρεάς &amp; εγκατάσταση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συστημάτων πυροπροστασίας-έγκαιρης προειδοποίησης </a:t>
            </a:r>
            <a:endParaRPr lang="el-GR" sz="28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Κατασκευή των αρδευτικών έργων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Χρισσού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, Δελφών και Ιτέας (κοιλάδα Άμφισσας), συνολικής έκτασης 34.810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στρ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.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| 19,3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Δ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ημιουργία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πεζοπορικών διαδρομών </a:t>
            </a:r>
            <a:endParaRPr lang="el-GR" sz="28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Σχεδιασμός προγράμματος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κατάρτισης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ελαιοπαραγωγών &amp; πρόγραμμα/μάθημα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για την Α’ τάξη Επαγγελματικού Λυκείου με θέμα την ελαιοκομία- μεταποίηση και εμπορία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ελιάς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Φορέας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Διαχείρισης Παραδοσιακού Ελαιώνα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Άμφισσας</a:t>
            </a: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16987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649A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4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424" y="876196"/>
            <a:ext cx="1914314" cy="1909776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1667756" y="3234223"/>
            <a:ext cx="929132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2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42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Γ</a:t>
            </a:r>
            <a:r>
              <a:rPr lang="el-GR" sz="42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.  </a:t>
            </a:r>
            <a:r>
              <a:rPr lang="el-GR" sz="42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Επένδυση &amp; Αξία στην Περιοχή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931" y="4514948"/>
            <a:ext cx="1108494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41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έργα  | </a:t>
            </a:r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195 εκατ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. €  </a:t>
            </a:r>
          </a:p>
          <a:p>
            <a:pPr algn="r"/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Ιδιωτικές &amp; Στρατηγικές επενδύσεις </a:t>
            </a:r>
          </a:p>
        </p:txBody>
      </p:sp>
    </p:spTree>
    <p:extLst>
      <p:ext uri="{BB962C8B-B14F-4D97-AF65-F5344CB8AC3E}">
        <p14:creationId xmlns:p14="http://schemas.microsoft.com/office/powerpoint/2010/main" val="194840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6649A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0" y="111109"/>
            <a:ext cx="871270" cy="86921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11216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Γ.  Επένδυση &amp; Αξία στην Περιοχή 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Ενίσχυση της απασχόλησης</a:t>
            </a:r>
          </a:p>
        </p:txBody>
      </p:sp>
      <p:sp>
        <p:nvSpPr>
          <p:cNvPr id="10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14929" y="2052756"/>
            <a:ext cx="11562142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7.063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ωφελούμενοι μέσω των προγραμμάτων απασχόλησης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3.850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νέες θέσεις εργασίας (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61%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γυναίκες,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31%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νέοι έως 29 ετών)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2.621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συμμετείχαν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σε κοινωφελή εργασία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(59,4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% γυναίκες)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592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νέες επιχειρήσεις χρηματοδοτήθηκαν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16.453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συμμετείχαν σε δράσεις κατάρτισης</a:t>
            </a:r>
          </a:p>
          <a:p>
            <a:pPr lvl="0" algn="just"/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6649A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0" y="111109"/>
            <a:ext cx="871270" cy="86921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11216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Γ.  Επένδυση &amp; Αξία στην Περιοχή 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Στρατηγικές και ιδιωτικές επενδύσεις</a:t>
            </a:r>
          </a:p>
        </p:txBody>
      </p:sp>
      <p:sp>
        <p:nvSpPr>
          <p:cNvPr id="10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204144" y="1938456"/>
            <a:ext cx="11783711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Α. 769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ιδιωτικές επενδύσεις μέσω του αναπτυξιακού νόμου </a:t>
            </a:r>
            <a:endParaRPr lang="el-GR" sz="3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35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στον πρωτογενή τομέα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612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στη μεταποίηση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83,5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στον τουρισμό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38,5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στις υπηρεσίες</a:t>
            </a:r>
          </a:p>
          <a:p>
            <a:pPr lvl="0" algn="just"/>
            <a:endParaRPr lang="el-GR" sz="1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στήριξη των ιδιωτικών επενδύσεων ανέρχεται σε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224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(επιχορηγήσεις επενδύσεων και φορολογικές απαλλαγές).</a:t>
            </a:r>
          </a:p>
          <a:p>
            <a:pPr lvl="0" algn="just"/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3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6649A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0" y="111109"/>
            <a:ext cx="871270" cy="86921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11216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Γ.  Επένδυση &amp; Αξία στην Περιοχή 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Στρατηγικές και ιδιωτικές επενδύσεις</a:t>
            </a:r>
          </a:p>
        </p:txBody>
      </p:sp>
      <p:sp>
        <p:nvSpPr>
          <p:cNvPr id="10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204144" y="1938456"/>
            <a:ext cx="11783711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Β. 268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ιδιωτικές επενδύσεις μέσω του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νέου αναπτυξιακού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νόμου </a:t>
            </a:r>
            <a:endParaRPr lang="el-GR" sz="3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174 εκατ. € στο καθεστώς «Μεταποίηση-Εφοδιαστική αλυσίδα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»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25 εκατ. € στο καθεστώς «Ενίσχυση τουριστικών επενδύσεων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»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38 εκατ. € στο καθεστώς «</a:t>
            </a:r>
            <a:r>
              <a:rPr lang="el-GR" sz="30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Αγροδιατροφή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»</a:t>
            </a:r>
          </a:p>
          <a:p>
            <a:pPr lvl="0" algn="just"/>
            <a:endParaRPr lang="el-GR" sz="1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στήριξη των ιδιωτικών επενδύσεων ανέρχεται σε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110 εκατ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.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€.</a:t>
            </a:r>
          </a:p>
          <a:p>
            <a:pPr lvl="0" algn="just"/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Γ. </a:t>
            </a:r>
            <a:r>
              <a:rPr lang="el-GR" sz="295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Μεγάλες </a:t>
            </a:r>
            <a:r>
              <a:rPr lang="el-GR" sz="295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στρατηγικές επενδύσεις ιδίως στον τομέα των ΑΠΕ | </a:t>
            </a:r>
            <a:r>
              <a:rPr lang="el-GR" sz="295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2,6 </a:t>
            </a:r>
            <a:r>
              <a:rPr lang="el-GR" sz="295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δισ. €</a:t>
            </a:r>
          </a:p>
          <a:p>
            <a:pPr lvl="0" algn="just"/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9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6649A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0" y="111109"/>
            <a:ext cx="871270" cy="86921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11216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Γ.  Επένδυση &amp; Αξία στην Περιοχή 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Τουρισμός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0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204144" y="1938456"/>
            <a:ext cx="11783711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Επένδυση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Λουτρόπολη Καμένων Βούρλων | </a:t>
            </a:r>
            <a:r>
              <a:rPr lang="el-GR" sz="3000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Αξιοποίηση με μακροχρόνια μίσθωση του ακινήτου που περιλαμβάνει τις εγκαταστάσεις του ξενοδοχείου «Γαλήνη» και το υδροθεραπευτήριο «Ιπποκράτης», τα ξενοδοχεία «</a:t>
            </a:r>
            <a:r>
              <a:rPr lang="el-GR" sz="3000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Ράδιον</a:t>
            </a:r>
            <a:r>
              <a:rPr lang="el-GR" sz="3000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» και «</a:t>
            </a:r>
            <a:r>
              <a:rPr lang="el-GR" sz="3000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Θρόνιον</a:t>
            </a:r>
            <a:r>
              <a:rPr lang="el-GR" sz="3000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» και το υδροθεραπευτήριο «Ασκληπιός</a:t>
            </a:r>
            <a:r>
              <a:rPr lang="el-GR" sz="3000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»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Χιονοδρομικό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Κέντρο Παρνασσού </a:t>
            </a:r>
            <a:r>
              <a:rPr lang="el-GR" sz="3000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Εκσυγχρονισμός – Ενεργειακή Αναβάθμιση Υποδομών |  Ανάπτυξη Χιονοδρομικού Κέντρου</a:t>
            </a:r>
            <a:endParaRPr lang="el-GR" sz="3000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46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4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37" y="372409"/>
            <a:ext cx="1894430" cy="1889943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603817" y="2814314"/>
            <a:ext cx="1071799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2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42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Δ</a:t>
            </a:r>
            <a:r>
              <a:rPr lang="el-GR" sz="42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. </a:t>
            </a:r>
            <a:r>
              <a:rPr lang="el-GR" sz="42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4200" strike="sngStrik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0741" y="3750997"/>
            <a:ext cx="5772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236 έργα 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|  </a:t>
            </a:r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1,1 </a:t>
            </a:r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δισ.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1738964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069862" y="218003"/>
            <a:ext cx="9701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6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6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400" b="1" dirty="0">
              <a:solidFill>
                <a:schemeClr val="bg1"/>
              </a:solidFill>
              <a:ea typeface="Arial Narrow"/>
              <a:cs typeface="Arial Narrow"/>
              <a:sym typeface="Arial Narrow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Πολιτισμός | 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75 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εκατ. €</a:t>
            </a:r>
          </a:p>
        </p:txBody>
      </p:sp>
      <p:sp>
        <p:nvSpPr>
          <p:cNvPr id="12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139349" y="2041264"/>
            <a:ext cx="11562142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Ενεργειακή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αναβάθμιση του κτηρίου πολιτιστικών χρήσεων του Ευρωπαϊκού Πολιτιστικού Κέντρου Δελφών 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10,6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Αντιμετώπιση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των </a:t>
            </a:r>
            <a:r>
              <a:rPr lang="el-GR" sz="30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βραχοπτώσεων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στους Δελφούς 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7,7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Αποκατάσταση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του Ιερού Ναού Αγίας Παρασκευής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Χαλκίδας|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4,5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Στερέωση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και αποκατάσταση μνημείων αρχαιολογικού χώρου Δελφών 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3,6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lvl="0" algn="just"/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9089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134386" y="201877"/>
            <a:ext cx="8721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2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200" strike="sngStrik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8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Παιδεία | 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63 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εκατ. €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181854" y="1833675"/>
            <a:ext cx="11562142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Κατασκευή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Φοιτητικών Εστιών και λοιπών Εκπαιδευτικών και Ερευνητικών Εγκαταστάσεων στη Λαμία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(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ΣΔΙΤ)|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25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Ανέγερση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νέου 12/</a:t>
            </a:r>
            <a:r>
              <a:rPr lang="el-GR" sz="30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θέσιου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κτιρίου 1ου Δημοτικού Σχολείου Πλάκας </a:t>
            </a:r>
            <a:r>
              <a:rPr lang="el-GR" sz="30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Δηλεσίου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5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Ανέγερση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του 26ου Δημοτικού Σχολείου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Χαλκίδας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5 εκατ. 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Ανέγερση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Μουσικού Σχολείου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Χαλκίδας 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3,2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1.742 διορισμοί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εκπαιδευτικών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(303 στην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Ειδική Αγωγή) &amp;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8.704 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προσλήψεις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αναπληρωτών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3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νέα Πρότυπα και Πειραματικά Σχολεία την τελευταία διετία</a:t>
            </a:r>
          </a:p>
        </p:txBody>
      </p:sp>
    </p:spTree>
    <p:extLst>
      <p:ext uri="{BB962C8B-B14F-4D97-AF65-F5344CB8AC3E}">
        <p14:creationId xmlns:p14="http://schemas.microsoft.com/office/powerpoint/2010/main" val="45497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-7951" y="0"/>
            <a:ext cx="12192000" cy="685800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5C6A9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4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Google Shape;102;p3"/>
          <p:cNvSpPr txBox="1"/>
          <p:nvPr/>
        </p:nvSpPr>
        <p:spPr>
          <a:xfrm>
            <a:off x="397510" y="161287"/>
            <a:ext cx="1139698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l-GR" sz="5000" b="1" dirty="0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Χρηματοδοτικό πλάνο</a:t>
            </a:r>
          </a:p>
        </p:txBody>
      </p:sp>
      <p:grpSp>
        <p:nvGrpSpPr>
          <p:cNvPr id="7" name="Google Shape;216;p13"/>
          <p:cNvGrpSpPr/>
          <p:nvPr/>
        </p:nvGrpSpPr>
        <p:grpSpPr>
          <a:xfrm>
            <a:off x="120729" y="1326383"/>
            <a:ext cx="4576121" cy="4682238"/>
            <a:chOff x="-17711" y="3768294"/>
            <a:chExt cx="1687132" cy="1403699"/>
          </a:xfrm>
        </p:grpSpPr>
        <p:sp>
          <p:nvSpPr>
            <p:cNvPr id="8" name="Google Shape;217;p13"/>
            <p:cNvSpPr/>
            <p:nvPr/>
          </p:nvSpPr>
          <p:spPr>
            <a:xfrm>
              <a:off x="-17711" y="3768294"/>
              <a:ext cx="1687132" cy="140369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rgbClr val="548BB7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9" name="Google Shape;220;p13"/>
            <p:cNvSpPr txBox="1"/>
            <p:nvPr/>
          </p:nvSpPr>
          <p:spPr>
            <a:xfrm>
              <a:off x="173432" y="4041098"/>
              <a:ext cx="1304845" cy="858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/>
              <a:r>
                <a:rPr lang="el-GR" sz="5000" b="1" dirty="0" smtClean="0">
                  <a:solidFill>
                    <a:srgbClr val="3D4E8C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4,2 </a:t>
              </a:r>
              <a:r>
                <a:rPr lang="el-GR" sz="5000" b="1" dirty="0">
                  <a:solidFill>
                    <a:srgbClr val="3D4E8C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δισ. €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000" b="1" dirty="0">
                  <a:solidFill>
                    <a:srgbClr val="3D4E8C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για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5000" b="1" dirty="0" smtClean="0">
                  <a:solidFill>
                    <a:srgbClr val="3D4E8C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540</a:t>
              </a:r>
              <a:r>
                <a:rPr lang="el-GR" sz="5000" b="1" dirty="0">
                  <a:solidFill>
                    <a:srgbClr val="3D4E8C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+ έργα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000" b="1" dirty="0">
                  <a:solidFill>
                    <a:srgbClr val="3D4E8C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/>
                </a:rPr>
                <a:t>&amp; 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000" b="1" dirty="0">
                  <a:solidFill>
                    <a:srgbClr val="3D4E8C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/>
                </a:rPr>
                <a:t>άλλες παρεμβάσεις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rgbClr val="3D4E8C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Google Shape;233;p14"/>
          <p:cNvSpPr/>
          <p:nvPr/>
        </p:nvSpPr>
        <p:spPr>
          <a:xfrm>
            <a:off x="4993424" y="1290109"/>
            <a:ext cx="7060753" cy="799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l-GR" sz="2600" b="1" dirty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Α. Σύγχρονα Δίκτυα &amp; Υποδομές</a:t>
            </a:r>
            <a:endParaRPr sz="2600" strike="sngStrike" dirty="0">
              <a:solidFill>
                <a:srgbClr val="2639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35;p14"/>
          <p:cNvSpPr/>
          <p:nvPr/>
        </p:nvSpPr>
        <p:spPr>
          <a:xfrm>
            <a:off x="4993424" y="2668511"/>
            <a:ext cx="7060753" cy="7595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l-GR" sz="2600" b="1" dirty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     Β. Αγροτική Παραγωγή &amp; Πράσινη Μετάβαση</a:t>
            </a:r>
            <a:endParaRPr lang="el-GR" sz="2600" strike="sngStrike" dirty="0">
              <a:solidFill>
                <a:srgbClr val="2639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236;p14"/>
          <p:cNvSpPr/>
          <p:nvPr/>
        </p:nvSpPr>
        <p:spPr>
          <a:xfrm>
            <a:off x="4993425" y="4006498"/>
            <a:ext cx="7060752" cy="8437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l-GR" sz="2600" b="1" dirty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Γ</a:t>
            </a:r>
            <a:r>
              <a:rPr lang="el-GR" sz="2600" b="1" dirty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. Επένδυση &amp; Αξία στην Περιοχή </a:t>
            </a:r>
            <a:endParaRPr lang="el-GR" sz="2600" strike="sngStrike" dirty="0">
              <a:solidFill>
                <a:srgbClr val="2639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237;p14"/>
          <p:cNvSpPr/>
          <p:nvPr/>
        </p:nvSpPr>
        <p:spPr>
          <a:xfrm>
            <a:off x="4993425" y="5383204"/>
            <a:ext cx="7060752" cy="8983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l-GR" sz="2600" b="1" dirty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Δ. </a:t>
            </a:r>
            <a:r>
              <a:rPr lang="el-GR" sz="2600" b="1" dirty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Δίπλα σε κάθε Πολίτη &amp; Ποιότητα </a:t>
            </a:r>
            <a:r>
              <a:rPr lang="el-GR" sz="2600" b="1" dirty="0" smtClean="0">
                <a:solidFill>
                  <a:srgbClr val="26397F"/>
                </a:solidFill>
                <a:latin typeface="Arial Narrow"/>
                <a:ea typeface="Arial Narrow"/>
                <a:cs typeface="Arial Narrow"/>
                <a:sym typeface="Arial Narrow"/>
              </a:rPr>
              <a:t>Ζωής</a:t>
            </a:r>
            <a:endParaRPr lang="el-GR" sz="2600" strike="sngStrike" dirty="0">
              <a:solidFill>
                <a:srgbClr val="26397F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14" name="Εικόνα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734" y="2818526"/>
            <a:ext cx="460619" cy="459530"/>
          </a:xfrm>
          <a:prstGeom prst="rect">
            <a:avLst/>
          </a:prstGeom>
        </p:spPr>
      </p:pic>
      <p:pic>
        <p:nvPicPr>
          <p:cNvPr id="15" name="Google Shape;17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8266" y="1434461"/>
            <a:ext cx="487087" cy="487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686" y="5598367"/>
            <a:ext cx="469111" cy="468000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4734" y="4175113"/>
            <a:ext cx="469112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8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975360" y="233392"/>
            <a:ext cx="8721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2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200" strike="sngStrik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Υγεία | 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144 εκατ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€ 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94502" y="1995171"/>
            <a:ext cx="11824503" cy="4862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Αναβάθμιση και επέκταση των κέντρων υγείας και των νοσοκομείων και εκσυγχρονισμός </a:t>
            </a:r>
            <a:r>
              <a:rPr lang="el-GR" sz="30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βιοϊατρικού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εξοπλισμού</a:t>
            </a:r>
          </a:p>
          <a:p>
            <a:pPr algn="just"/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Γενικό Νοσοκομείο Χαλκίδας | Μελέτη, κατασκευή και εξοπλισμός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282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κλινών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68,9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€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el-GR" sz="1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Γενικό Νοσοκομείο Λαμίας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Επέκταση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της ογκολογικής κλινικής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&amp; ένταξη νέου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κέντρου ακτινοθεραπείας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(17,1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€) | Σύνολο: 37,9 εκατ. €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Γενικό Νοσοκομείο - Κέντρο Υγείας Καρύστου| </a:t>
            </a:r>
            <a:r>
              <a:rPr lang="el-GR" sz="30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4,4 </a:t>
            </a:r>
            <a:r>
              <a:rPr lang="el-GR" sz="30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70205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069862" y="218003"/>
            <a:ext cx="9701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6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6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400" b="1" dirty="0">
              <a:solidFill>
                <a:schemeClr val="bg1"/>
              </a:solidFill>
              <a:ea typeface="Arial Narrow"/>
              <a:cs typeface="Arial Narrow"/>
              <a:sym typeface="Arial Narrow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Αναπλάσεις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14929" y="1833675"/>
            <a:ext cx="1156214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Αξιοποίηση της περιοχής της πανελλήνιας έκθεσης Λαμίας |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47,9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5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Ολοκληρωμένο σχέδιο αστικής ανάπλασης νοτιοδυτικού τμήματος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Λαμίας | 11,4 εκατ. €</a:t>
            </a: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  <p:sp>
        <p:nvSpPr>
          <p:cNvPr id="8" name="Google Shape;343;p20"/>
          <p:cNvSpPr/>
          <p:nvPr/>
        </p:nvSpPr>
        <p:spPr>
          <a:xfrm>
            <a:off x="32385" y="3591873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Δικαιοσύνη</a:t>
            </a:r>
          </a:p>
        </p:txBody>
      </p:sp>
      <p:sp>
        <p:nvSpPr>
          <p:cNvPr id="9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14929" y="4286795"/>
            <a:ext cx="11562142" cy="1677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Ανέγερση Δικαστικού Μεγάρου Λαμίας (ΣΔΙΤ) |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23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  <p:sp>
        <p:nvSpPr>
          <p:cNvPr id="10" name="Google Shape;343;p20"/>
          <p:cNvSpPr/>
          <p:nvPr/>
        </p:nvSpPr>
        <p:spPr>
          <a:xfrm>
            <a:off x="0" y="512546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Αθλητισμός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1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47314" y="5842514"/>
            <a:ext cx="11562142" cy="1677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Κατασκευή κλειστού κολυμβητηρίου Λαμίας |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7,2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472349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975360" y="233392"/>
            <a:ext cx="8721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2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200" strike="sngStrik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100" b="1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Στήριξη 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και αποκατάσταση Βόρειας Εύβοιας | 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312 εκατ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. €</a:t>
            </a:r>
            <a:endParaRPr sz="3200" b="1" u="sng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  <p:sp>
        <p:nvSpPr>
          <p:cNvPr id="8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182591" y="2157525"/>
            <a:ext cx="11562142" cy="2908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Αποκαταστάσεις ζημιών και νέες υποδομές | 154,7 εκατ.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5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120,1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σε έργα αποκατάστασης και πρόληψης της Περιφέρειας και των Δήμων Ιστιαίας-Αιδηψού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&amp; </a:t>
            </a:r>
            <a:r>
              <a:rPr lang="el-GR" sz="2800" b="1" dirty="0" err="1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Μαντουδίου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-Λίμνης-Αγίας Άννας</a:t>
            </a:r>
          </a:p>
          <a:p>
            <a:pPr lvl="1" algn="just"/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 </a:t>
            </a:r>
            <a:endParaRPr lang="el-GR" sz="1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34,6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σε έργα αποκατάστασης και πρόληψης από το Υπουργείο Περιβάλλοντος και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Ενέργειας</a:t>
            </a: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20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975360" y="233392"/>
            <a:ext cx="8721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2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2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200" strike="sngStrik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100" b="1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Στήριξη 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και αποκατάσταση Βόρειας Εύβοιας | 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312 εκατ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"/>
              </a:rPr>
              <a:t>. €</a:t>
            </a:r>
            <a:endParaRPr sz="3200" b="1" u="sng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  <p:sp>
        <p:nvSpPr>
          <p:cNvPr id="8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94502" y="1767000"/>
            <a:ext cx="11983198" cy="615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Στήριξη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πληγέντων | 157,1 εκατ.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€</a:t>
            </a: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63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ενίσχυση και απασχόληση </a:t>
            </a:r>
            <a:r>
              <a:rPr lang="el-GR" sz="27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ρητινεργατών</a:t>
            </a:r>
            <a:endParaRPr lang="el-GR" sz="27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12,43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πρώτη αρωγή έναντι στεγαστικής συνδρομής και επιχορήγησης επιχειρήσεων και αποζημίωση οικοσκευής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18,63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απαλλαγή ΕΝΦΙΑ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26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επιχορήγηση και ειδικά σχήματα στήριξης επιχειρήσεων και αγροτικών εκμεταλλεύσεων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9,1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στεγαστική συνδρομή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6,3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επιδότηση προσωρινής στέγασης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13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αποζημιώσεις και σχήματα στήριξης αγροτών και </a:t>
            </a: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κτηνοτρόφων</a:t>
            </a:r>
            <a:endParaRPr lang="el-GR" sz="27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el-GR" sz="27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2,78 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εκατ. € North </a:t>
            </a:r>
            <a:r>
              <a:rPr lang="el-GR" sz="27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Evia</a:t>
            </a:r>
            <a:r>
              <a:rPr lang="el-GR" sz="27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 </a:t>
            </a:r>
            <a:r>
              <a:rPr lang="el-GR" sz="27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Pass</a:t>
            </a:r>
            <a:endParaRPr lang="el-GR" sz="27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60145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069862" y="218003"/>
            <a:ext cx="9701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</a:t>
            </a:r>
            <a:r>
              <a:rPr lang="el-GR" sz="3600" b="1" dirty="0" smtClean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Δ. </a:t>
            </a:r>
            <a:r>
              <a:rPr lang="el-GR" sz="36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Δίπλα σε κάθε Πολίτη &amp; Ποιότητα Ζωής</a:t>
            </a:r>
            <a:endParaRPr lang="el-GR" sz="3400" b="1" dirty="0">
              <a:solidFill>
                <a:schemeClr val="bg1"/>
              </a:solidFill>
              <a:ea typeface="Arial Narrow"/>
              <a:cs typeface="Arial Narrow"/>
              <a:sym typeface="Arial Narrow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" y="88557"/>
            <a:ext cx="880858" cy="878772"/>
          </a:xfrm>
          <a:prstGeom prst="rect">
            <a:avLst/>
          </a:prstGeom>
        </p:spPr>
      </p:pic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24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Σχέδιο Ανασυγκρότησης Βόρειας Εύβοιας - «Εύβοια Μετά»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314929" y="2128950"/>
            <a:ext cx="11562142" cy="510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M</a:t>
            </a:r>
            <a:r>
              <a:rPr lang="el-GR" sz="2800" b="1" dirty="0" err="1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aster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plan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 για την ανασυγκρότηση της Βόρειας Εύβοιας </a:t>
            </a:r>
            <a:r>
              <a:rPr lang="en-US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(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δήμοι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Ιστιαίας-Αιδηψού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&amp; </a:t>
            </a:r>
            <a:r>
              <a:rPr lang="el-GR" sz="2800" b="1" dirty="0" err="1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Μαντουδίου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-Λίμνης-Αγίας Άννας)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5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Ολοκληρωμένο σχέδιο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150 εκατ. €* με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71 έργα για υποδομές, δράσεις για το νέο δάσος, ειδικά πολεοδομικά σχέδια, το ανθρώπινο δυναμικό, την υγεία, την πρόνοια, την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αγροδιατροφή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, τον πολιτισμό και τον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τουρισμό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lvl="0" algn="just"/>
            <a:r>
              <a:rPr lang="el-GR" sz="14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* </a:t>
            </a:r>
            <a:r>
              <a:rPr lang="el-GR" sz="14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Δεν </a:t>
            </a:r>
            <a:r>
              <a:rPr lang="el-GR" sz="14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συμπεριλαμβάνεται ο </a:t>
            </a:r>
            <a:r>
              <a:rPr lang="el-GR" sz="14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Νέος Οδικός Άξονας Βόρειας Εύβοιας, τμήμα </a:t>
            </a:r>
            <a:r>
              <a:rPr lang="el-GR" sz="14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Ψαχνά-</a:t>
            </a:r>
            <a:r>
              <a:rPr lang="el-GR" sz="1400" b="1" dirty="0" err="1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Στροφυλιά</a:t>
            </a:r>
            <a:r>
              <a:rPr lang="el-GR" sz="14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.</a:t>
            </a:r>
            <a:endParaRPr lang="el-GR" sz="14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942876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xmlns="" id="{EC888D96-EC9C-B6DD-FEC7-6A1402687B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470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" name="Google Shape;102;p3"/>
          <p:cNvSpPr txBox="1"/>
          <p:nvPr/>
        </p:nvSpPr>
        <p:spPr>
          <a:xfrm>
            <a:off x="368300" y="261120"/>
            <a:ext cx="1139698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l-GR" sz="3200" b="1" u="dbl" cap="all" dirty="0" err="1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Στηριζοντας</a:t>
            </a:r>
            <a:r>
              <a:rPr lang="el-GR" sz="3200" b="1" u="dbl" cap="all" dirty="0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 τη </a:t>
            </a:r>
            <a:r>
              <a:rPr lang="el-GR" sz="3200" b="1" u="dbl" cap="all" dirty="0" smtClean="0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ΣΤΕΡΕΑ ΕΛΛΑΔΑ</a:t>
            </a:r>
            <a:r>
              <a:rPr lang="el-GR" sz="3200" b="1" u="dbl" cap="all" dirty="0" smtClean="0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| </a:t>
            </a:r>
            <a:r>
              <a:rPr lang="el-GR" sz="3200" b="1" u="dbl" cap="all" dirty="0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2019-2022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238125" y="960256"/>
            <a:ext cx="1145857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232 εκατ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€ επιστρεπτέα προκαταβολή</a:t>
            </a: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endParaRPr lang="el-G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256 εκατ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€ Ταμείο </a:t>
            </a:r>
            <a:r>
              <a:rPr lang="el-GR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Επιχειρ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l-GR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τητας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Ταμείο Εγγυοδοσίας</a:t>
            </a: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endParaRPr lang="el-G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86,5 εκατ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€ αποζημιώσεις ειδικού σκοπού λόγω αναστολών</a:t>
            </a: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endParaRPr lang="el-G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25,7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 €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την ενίσχυση μικρών και πολύ μικρών επιχειρήσεων (1.099 επιχειρήσεις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ΠΕΠ ΕΣΠΑ</a:t>
            </a:r>
            <a:endParaRPr lang="el-GR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5,1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 €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την ενίσχυση πολύ μικρών και μικρών επιχειρήσεων για την αναβάθμισή τους μέσω της χρήσης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ΤΠΕ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(282 επιχειρήσεις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ΠΕΠ ΕΣΠΑ</a:t>
            </a:r>
            <a:endParaRPr lang="el-GR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lvl="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2,2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 €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την ενίσχυση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νέων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τουριστικών μικρομεσαίων επιχειρήσεων (13 επιχειρήσεις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ΠΕΠ ΕΣΠΑ</a:t>
            </a:r>
            <a:endParaRPr lang="el-GR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endParaRPr lang="el-G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6250" indent="-457200" algn="just">
              <a:buClr>
                <a:schemeClr val="lt1"/>
              </a:buClr>
              <a:buSzPct val="136000"/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2,1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 €/μήνα πρόγραμμα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Συν-εργασία</a:t>
            </a:r>
            <a:endParaRPr lang="el-GR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4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4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6" name="Google Shape;17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79696" y="711749"/>
            <a:ext cx="1890000" cy="189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Ορθογώνιο 1"/>
          <p:cNvSpPr/>
          <p:nvPr/>
        </p:nvSpPr>
        <p:spPr>
          <a:xfrm>
            <a:off x="1444338" y="2944166"/>
            <a:ext cx="873348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200" b="1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Άξονας Α. Σύγχρονα Δίκτυα &amp; Υποδομές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9142" y="3823303"/>
            <a:ext cx="6458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172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έργα  |  </a:t>
            </a:r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2,1</a:t>
            </a:r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δισ. € </a:t>
            </a:r>
          </a:p>
        </p:txBody>
      </p:sp>
    </p:spTree>
    <p:extLst>
      <p:ext uri="{BB962C8B-B14F-4D97-AF65-F5344CB8AC3E}">
        <p14:creationId xmlns:p14="http://schemas.microsoft.com/office/powerpoint/2010/main" val="355393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3" name="Google Shape;177;p12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93360" y="89872"/>
            <a:ext cx="882000" cy="882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78025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Α. Σύγχρονα Δίκτυα &amp; Υποδομές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 smtClean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Υποδομές</a:t>
            </a:r>
            <a:endParaRPr lang="el-GR" sz="3200" b="1" u="sng" dirty="0">
              <a:solidFill>
                <a:srgbClr val="4B454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5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266856" y="1924861"/>
            <a:ext cx="11658288" cy="6124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Ε65 Αυτοκινητόδρομος Κεντρικής Ελλάδας: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Τμήμα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Ημικόμβου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ΠΑΘΕ – Α/Κ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Ξυνιάδας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(νότιο τμήμα) |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480 εκατ. €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(305,7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Περιφέρεια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Στερεάς Ελλάδας) </a:t>
            </a: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Οδικό Τμήμα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Μπράλος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– Άμφισσα του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διαγωνίου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άξονα Λαμία - Ιτέα - Αντίρριο | 285,5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. 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Παράκαμψη Χαλκίδας και παράκαμψη Ψαχνών | 125 εκατ. € και 85 εκατ. €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προαιρέσεις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Κεντρικός Οδικός Άξονας Βόρειας Εύβοιας: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Τµήµα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Παράκαµψη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Ψαχνών –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Προκόπι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(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Στροφυλιά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)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(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μελέτη σε εξέλιξη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Κατασκευή λιμένα Αγίου Κωνσταντίνου | 10 εκατ. 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6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3" name="Google Shape;177;p12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93360" y="89872"/>
            <a:ext cx="882000" cy="882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78025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Α. Σύγχρονα Δίκτυα &amp; Υποδομές</a:t>
            </a:r>
          </a:p>
        </p:txBody>
      </p:sp>
      <p:sp>
        <p:nvSpPr>
          <p:cNvPr id="7" name="Google Shape;343;p20"/>
          <p:cNvSpPr/>
          <p:nvPr/>
        </p:nvSpPr>
        <p:spPr>
          <a:xfrm>
            <a:off x="0" y="1284952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 dirty="0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Σιδηροδρομικά έργα</a:t>
            </a:r>
          </a:p>
        </p:txBody>
      </p:sp>
      <p:sp>
        <p:nvSpPr>
          <p:cNvPr id="8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93360" y="1920270"/>
            <a:ext cx="11562142" cy="547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Νέα διπλή, ηλεκτροδοτούμενη σιδηροδρομική γραμμή υψηλής ταχύτητας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Τιθορέα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–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Λιανοκλάδι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– Δομοκός | 385,6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Εκσυγχρονισμός σηματοδότησης -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τηλεδιοίκησης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και εγκατάσταση ETCS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Level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1 σε εντοπισμένα τμήματα του σιδηροδρομικού άξονα Αθήνα – Θεσσαλονίκη - Προμαχώνας (πλην </a:t>
            </a:r>
            <a:r>
              <a:rPr lang="el-GR" sz="28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Τιθορέα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- Δομοκός) | 57,3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. 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Προληπτική - Διορθωτική συντήρηση με άρση βλαβών - ζημιών των εγκαταστάσεων Σηματοδότησης και ETCS L1 των τμημάτων γραμμής , Δομοκός - Πλατύ και Οινόη - Χαλκίδα | </a:t>
            </a:r>
            <a:r>
              <a:rPr lang="el-GR" sz="28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12 </a:t>
            </a:r>
            <a:r>
              <a:rPr lang="el-GR" sz="28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4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0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4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917" y="539481"/>
            <a:ext cx="1894479" cy="1890000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401171" y="2820371"/>
            <a:ext cx="1138965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200" b="1">
                <a:solidFill>
                  <a:schemeClr val="bg1"/>
                </a:solidFill>
                <a:latin typeface="Arial Narrow"/>
                <a:ea typeface="Arial Narrow"/>
                <a:cs typeface="Arial Narrow"/>
                <a:sym typeface="Arial Narrow"/>
              </a:rPr>
              <a:t>Άξονας Β. Αγροτική Παραγωγή &amp; Πράσινη Μετάβαση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4410" y="3683446"/>
            <a:ext cx="5119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000" b="1" dirty="0" smtClean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89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έργα  |  </a:t>
            </a:r>
            <a:r>
              <a:rPr lang="el-GR" sz="4000" b="1" dirty="0">
                <a:solidFill>
                  <a:schemeClr val="bg1"/>
                </a:solidFill>
                <a:latin typeface="Arial Narrow"/>
                <a:ea typeface="Arial Narrow"/>
                <a:cs typeface="Arial Narrow"/>
              </a:rPr>
              <a:t>418 εκατ. €</a:t>
            </a:r>
            <a:endParaRPr lang="el-GR" sz="4000" b="1" dirty="0">
              <a:solidFill>
                <a:schemeClr val="bg1"/>
              </a:solidFill>
              <a:latin typeface="Arial Narrow"/>
              <a:ea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5560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1;p3"/>
          <p:cNvSpPr/>
          <p:nvPr/>
        </p:nvSpPr>
        <p:spPr>
          <a:xfrm>
            <a:off x="0" y="-171450"/>
            <a:ext cx="12192000" cy="702945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" name="Google Shape;149;p9"/>
          <p:cNvSpPr txBox="1"/>
          <p:nvPr/>
        </p:nvSpPr>
        <p:spPr>
          <a:xfrm>
            <a:off x="517684" y="985524"/>
            <a:ext cx="11479212" cy="172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66700" algn="just">
              <a:buClr>
                <a:schemeClr val="lt1"/>
              </a:buClr>
              <a:buSzPct val="136000"/>
              <a:buFont typeface="Arial"/>
              <a:buChar char="•"/>
            </a:pPr>
            <a:endParaRPr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 algn="just">
              <a:buClr>
                <a:schemeClr val="bg1"/>
              </a:buClr>
              <a:buSzPct val="136000"/>
            </a:pPr>
            <a:r>
              <a:rPr lang="el-G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Συνολικές ενισχύσεις </a:t>
            </a:r>
            <a:r>
              <a:rPr lang="el-GR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409 εκατ. </a:t>
            </a:r>
            <a:r>
              <a:rPr lang="el-G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 σε </a:t>
            </a:r>
            <a:r>
              <a:rPr lang="el-GR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16.975 </a:t>
            </a:r>
            <a:r>
              <a:rPr lang="el-G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δικαιούχους:</a:t>
            </a:r>
          </a:p>
          <a:p>
            <a:pPr lvl="0" algn="just">
              <a:buClr>
                <a:schemeClr val="bg1"/>
              </a:buClr>
              <a:buSzPct val="136000"/>
            </a:pPr>
            <a:endParaRPr lang="el-GR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l-G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34620" y="2047988"/>
            <a:ext cx="1163066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07916"/>
              </a:lnSpc>
              <a:buClr>
                <a:schemeClr val="bg1"/>
              </a:buClr>
              <a:buSzPct val="136000"/>
              <a:buFontTx/>
              <a:buChar char="-"/>
            </a:pP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Πρόγραμμα Νέων Γεωργών: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 € |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2.939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δικαιούχοι</a:t>
            </a:r>
          </a:p>
          <a:p>
            <a:pPr marL="914400" lvl="1" indent="-457200" algn="just">
              <a:lnSpc>
                <a:spcPct val="107916"/>
              </a:lnSpc>
              <a:buClr>
                <a:schemeClr val="bg1"/>
              </a:buClr>
              <a:buSzPct val="136000"/>
              <a:buFontTx/>
              <a:buChar char="-"/>
            </a:pPr>
            <a:endParaRPr lang="el-G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lnSpc>
                <a:spcPct val="107916"/>
              </a:lnSpc>
              <a:buClr>
                <a:schemeClr val="bg1"/>
              </a:buClr>
              <a:buSzPct val="136000"/>
              <a:buFontTx/>
              <a:buChar char="-"/>
            </a:pP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Σχέδια βελτίωσης: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46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 € |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970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δικαιούχοι</a:t>
            </a:r>
          </a:p>
          <a:p>
            <a:pPr marL="914400" lvl="1" indent="-457200" algn="just">
              <a:lnSpc>
                <a:spcPct val="107916"/>
              </a:lnSpc>
              <a:buClr>
                <a:schemeClr val="bg1"/>
              </a:buClr>
              <a:buSzPct val="136000"/>
              <a:buFontTx/>
              <a:buChar char="-"/>
            </a:pPr>
            <a:endParaRPr lang="el-G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lnSpc>
                <a:spcPct val="107916"/>
              </a:lnSpc>
              <a:buClr>
                <a:schemeClr val="bg1"/>
              </a:buClr>
              <a:buSzPct val="136000"/>
              <a:buFontTx/>
              <a:buChar char="-"/>
            </a:pP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Αγροτική οδοποιία &amp; εγγειοβελτιωτικά έργα: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</a:t>
            </a: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εκατ.€ </a:t>
            </a:r>
          </a:p>
          <a:p>
            <a:pPr lvl="2" algn="just">
              <a:lnSpc>
                <a:spcPct val="107916"/>
              </a:lnSpc>
              <a:buClr>
                <a:schemeClr val="bg1"/>
              </a:buClr>
              <a:buSzPct val="136000"/>
            </a:pPr>
            <a:r>
              <a:rPr lang="el-GR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el-GR" sz="3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 δικαιούχοι</a:t>
            </a:r>
            <a:endParaRPr lang="el-GR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102;p3"/>
          <p:cNvSpPr txBox="1"/>
          <p:nvPr/>
        </p:nvSpPr>
        <p:spPr>
          <a:xfrm>
            <a:off x="368300" y="261120"/>
            <a:ext cx="1139698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l-GR" sz="3200" b="1" u="dbl" cap="all" dirty="0" err="1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Στηριζοντας</a:t>
            </a:r>
            <a:r>
              <a:rPr lang="el-GR" sz="3200" b="1" u="dbl" cap="all" dirty="0">
                <a:solidFill>
                  <a:schemeClr val="lt1"/>
                </a:solidFill>
                <a:latin typeface="Calibri" panose="020F0502020204030204" pitchFamily="34" charset="0"/>
                <a:ea typeface="Arial Black"/>
                <a:cs typeface="Calibri" panose="020F0502020204030204" pitchFamily="34" charset="0"/>
                <a:sym typeface="Arial Black"/>
              </a:rPr>
              <a:t> ΤΟΝ ΠΡΩΤΟΓΕΝΗ ΤΟΜΕΑ | 2019-2022 </a:t>
            </a:r>
          </a:p>
        </p:txBody>
      </p:sp>
    </p:spTree>
    <p:extLst>
      <p:ext uri="{BB962C8B-B14F-4D97-AF65-F5344CB8AC3E}">
        <p14:creationId xmlns:p14="http://schemas.microsoft.com/office/powerpoint/2010/main" val="284080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1051560"/>
          </a:xfrm>
          <a:prstGeom prst="rect">
            <a:avLst/>
          </a:prstGeom>
          <a:solidFill>
            <a:srgbClr val="5C6A9E"/>
          </a:solidFill>
          <a:ln w="12700" cap="flat" cmpd="sng">
            <a:solidFill>
              <a:srgbClr val="2639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l-GR" sz="964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0" y="111109"/>
            <a:ext cx="871270" cy="86921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068720" y="233392"/>
            <a:ext cx="112166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400" b="1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Άξονας Β. Αγροτική Παραγωγή &amp; Πράσινη Μετάβαση</a:t>
            </a:r>
          </a:p>
        </p:txBody>
      </p:sp>
      <p:sp>
        <p:nvSpPr>
          <p:cNvPr id="50" name="Google Shape;343;p20"/>
          <p:cNvSpPr/>
          <p:nvPr/>
        </p:nvSpPr>
        <p:spPr>
          <a:xfrm>
            <a:off x="0" y="1196396"/>
            <a:ext cx="12192000" cy="492443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/>
            <a:r>
              <a:rPr lang="el-GR" sz="3200" b="1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</a:t>
            </a:r>
            <a:r>
              <a:rPr lang="el-GR" sz="3200" b="1" u="sng">
                <a:solidFill>
                  <a:srgbClr val="4B454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Αρδευτικά έργα</a:t>
            </a:r>
          </a:p>
        </p:txBody>
      </p:sp>
      <p:sp>
        <p:nvSpPr>
          <p:cNvPr id="16" name="Google Shape;308;p19">
            <a:extLst>
              <a:ext uri="{FF2B5EF4-FFF2-40B4-BE49-F238E27FC236}">
                <a16:creationId xmlns:a16="http://schemas.microsoft.com/office/drawing/2014/main" xmlns="" id="{0F69E213-F71B-8C5B-1EE8-02A906A7D2C4}"/>
              </a:ext>
            </a:extLst>
          </p:cNvPr>
          <p:cNvSpPr txBox="1"/>
          <p:nvPr/>
        </p:nvSpPr>
        <p:spPr>
          <a:xfrm>
            <a:off x="93360" y="2005125"/>
            <a:ext cx="12098640" cy="577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Αρδευτικό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Δίκτυο Ανατολικής </a:t>
            </a:r>
            <a:r>
              <a:rPr lang="el-GR" sz="29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Βίστριζας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Φθιώτιδας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41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</a:t>
            </a:r>
            <a:endParaRPr lang="el-GR" sz="29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Φράγμα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</a:rPr>
              <a:t>στο Μπουγάζι Δομοκού και αρδευτικό δίκτυο 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26,4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 </a:t>
            </a:r>
            <a:endParaRPr lang="el-GR" sz="29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Φράγμα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στο Λιβάδι Αράχοβας, αρδευτικό δίκτυο και υδροηλεκτρικό εργοστάσιο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23 εκατ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.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Ταμιευτήρας </a:t>
            </a:r>
            <a:r>
              <a:rPr lang="el-GR" sz="29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Τολοφώνας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 στη θέση “</a:t>
            </a:r>
            <a:r>
              <a:rPr lang="el-GR" sz="2900" b="1" dirty="0" err="1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Χαρμίσκο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” και αρδευτικό δίκτυο Φωκίδας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|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20,8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1000" b="1" dirty="0" smtClean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Αρδευτικό έργο Ελαιώνα Άμφισσας </a:t>
            </a:r>
            <a:r>
              <a:rPr lang="el-GR" sz="2900" b="1" dirty="0" smtClean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Φωκίδας | 19,3 </a:t>
            </a:r>
            <a:r>
              <a:rPr lang="el-GR" sz="2900" b="1" dirty="0">
                <a:solidFill>
                  <a:srgbClr val="4B4545"/>
                </a:solidFill>
                <a:latin typeface="Calibri" panose="020F0502020204030204" pitchFamily="34" charset="0"/>
                <a:ea typeface="Arial Narrow"/>
                <a:cs typeface="Calibri" panose="020F0502020204030204" pitchFamily="34" charset="0"/>
                <a:sym typeface="Arial Narrow"/>
              </a:rPr>
              <a:t>εκατ. €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9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10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900" b="1" dirty="0"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9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  <a:sym typeface="Arial Narrow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l-GR" sz="2900" b="1" dirty="0">
              <a:solidFill>
                <a:srgbClr val="4B4545"/>
              </a:solidFill>
              <a:latin typeface="Calibri" panose="020F0502020204030204" pitchFamily="34" charset="0"/>
              <a:ea typeface="Arial Narrow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943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cd7fb9-1650-482d-80d9-86035f57f0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2D3F348B7DEEAD4180F058C1CB904922" ma:contentTypeVersion="12" ma:contentTypeDescription="Δημιουργία νέου εγγράφου" ma:contentTypeScope="" ma:versionID="fd566631086c6d96a80e4f2842f83a1f">
  <xsd:schema xmlns:xsd="http://www.w3.org/2001/XMLSchema" xmlns:xs="http://www.w3.org/2001/XMLSchema" xmlns:p="http://schemas.microsoft.com/office/2006/metadata/properties" xmlns:ns3="e8cd7fb9-1650-482d-80d9-86035f57f014" xmlns:ns4="1b842fa2-a881-4f55-99ee-cfa07b13e22d" targetNamespace="http://schemas.microsoft.com/office/2006/metadata/properties" ma:root="true" ma:fieldsID="c9468708095bf4b2beb754fa83b8a0f7" ns3:_="" ns4:_="">
    <xsd:import namespace="e8cd7fb9-1650-482d-80d9-86035f57f014"/>
    <xsd:import namespace="1b842fa2-a881-4f55-99ee-cfa07b13e2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d7fb9-1650-482d-80d9-86035f57f0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42fa2-a881-4f55-99ee-cfa07b13e2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Κοινή χρήση κατακερματισμού υπόδειξης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126131-97CF-4EF9-A605-00C4C0C51786}">
  <ds:schemaRefs>
    <ds:schemaRef ds:uri="http://schemas.microsoft.com/office/2006/documentManagement/types"/>
    <ds:schemaRef ds:uri="e8cd7fb9-1650-482d-80d9-86035f57f01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b842fa2-a881-4f55-99ee-cfa07b13e22d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B4D3504-FBB3-4124-887C-513BEC9E7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08F8D-CE17-4EE9-B36A-E2BBE2CA4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d7fb9-1650-482d-80d9-86035f57f014"/>
    <ds:schemaRef ds:uri="1b842fa2-a881-4f55-99ee-cfa07b13e2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1416</Words>
  <Application>Microsoft Office PowerPoint</Application>
  <PresentationFormat>Ευρεία οθόνη</PresentationFormat>
  <Paragraphs>201</Paragraphs>
  <Slides>25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Arial Narrow</vt:lpstr>
      <vt:lpstr>Calibri</vt:lpstr>
      <vt:lpstr>Calibri Light</vt:lpstr>
      <vt:lpstr>Courier New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Evgenia Vamvakousi</dc:creator>
  <cp:lastModifiedBy>Έλια Αποστολοπούλου</cp:lastModifiedBy>
  <cp:revision>67</cp:revision>
  <cp:lastPrinted>2023-03-21T11:56:57Z</cp:lastPrinted>
  <dcterms:created xsi:type="dcterms:W3CDTF">2023-03-20T14:26:12Z</dcterms:created>
  <dcterms:modified xsi:type="dcterms:W3CDTF">2023-03-21T14:15:59Z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0x0101002D3F348B7DEEAD4180F058C1CB904922</vt:lpwstr>
  </property>
</Properties>
</file>